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9" r:id="rId1"/>
  </p:sldMasterIdLst>
  <p:notesMasterIdLst>
    <p:notesMasterId r:id="rId27"/>
  </p:notesMasterIdLst>
  <p:handoutMasterIdLst>
    <p:handoutMasterId r:id="rId28"/>
  </p:handoutMasterIdLst>
  <p:sldIdLst>
    <p:sldId id="256" r:id="rId2"/>
    <p:sldId id="317" r:id="rId3"/>
    <p:sldId id="318" r:id="rId4"/>
    <p:sldId id="319" r:id="rId5"/>
    <p:sldId id="322" r:id="rId6"/>
    <p:sldId id="321" r:id="rId7"/>
    <p:sldId id="301" r:id="rId8"/>
    <p:sldId id="323" r:id="rId9"/>
    <p:sldId id="324" r:id="rId10"/>
    <p:sldId id="325" r:id="rId11"/>
    <p:sldId id="326" r:id="rId12"/>
    <p:sldId id="327" r:id="rId13"/>
    <p:sldId id="328" r:id="rId14"/>
    <p:sldId id="329" r:id="rId15"/>
    <p:sldId id="330" r:id="rId16"/>
    <p:sldId id="331" r:id="rId17"/>
    <p:sldId id="332" r:id="rId18"/>
    <p:sldId id="333" r:id="rId19"/>
    <p:sldId id="334" r:id="rId20"/>
    <p:sldId id="335" r:id="rId21"/>
    <p:sldId id="336" r:id="rId22"/>
    <p:sldId id="337" r:id="rId23"/>
    <p:sldId id="339" r:id="rId24"/>
    <p:sldId id="340" r:id="rId25"/>
    <p:sldId id="342" r:id="rId26"/>
  </p:sldIdLst>
  <p:sldSz cx="9144000" cy="6858000" type="screen4x3"/>
  <p:notesSz cx="9385300" cy="7077075"/>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CB4"/>
    <a:srgbClr val="F2FED6"/>
    <a:srgbClr val="C8FAAC"/>
    <a:srgbClr val="B4529F"/>
    <a:srgbClr val="95951F"/>
    <a:srgbClr val="99FF66"/>
    <a:srgbClr val="FBABEC"/>
    <a:srgbClr val="B1D9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Μεσαίο στυλ 2 - Έμφαση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Μεσαίο στυλ 2 - Έμφαση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Στυλ με θέμα 1 - Έμφαση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94" y="-1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4067175" cy="354013"/>
          </a:xfrm>
          <a:prstGeom prst="rect">
            <a:avLst/>
          </a:prstGeom>
        </p:spPr>
        <p:txBody>
          <a:bodyPr vert="horz" lIns="94064" tIns="47032" rIns="94064" bIns="47032" rtlCol="0"/>
          <a:lstStyle>
            <a:lvl1pPr algn="l">
              <a:defRPr sz="1200"/>
            </a:lvl1pPr>
          </a:lstStyle>
          <a:p>
            <a:pPr>
              <a:defRPr/>
            </a:pPr>
            <a:endParaRPr lang="el-GR"/>
          </a:p>
        </p:txBody>
      </p:sp>
      <p:sp>
        <p:nvSpPr>
          <p:cNvPr id="3" name="2 - Θέση ημερομηνίας"/>
          <p:cNvSpPr>
            <a:spLocks noGrp="1"/>
          </p:cNvSpPr>
          <p:nvPr>
            <p:ph type="dt" sz="quarter" idx="1"/>
          </p:nvPr>
        </p:nvSpPr>
        <p:spPr>
          <a:xfrm>
            <a:off x="5316538" y="0"/>
            <a:ext cx="4067175" cy="354013"/>
          </a:xfrm>
          <a:prstGeom prst="rect">
            <a:avLst/>
          </a:prstGeom>
        </p:spPr>
        <p:txBody>
          <a:bodyPr vert="horz" lIns="94064" tIns="47032" rIns="94064" bIns="47032" rtlCol="0"/>
          <a:lstStyle>
            <a:lvl1pPr algn="r">
              <a:defRPr sz="1200"/>
            </a:lvl1pPr>
          </a:lstStyle>
          <a:p>
            <a:pPr>
              <a:defRPr/>
            </a:pPr>
            <a:fld id="{15440700-1084-4459-B308-6820A21687B9}" type="datetimeFigureOut">
              <a:rPr lang="el-GR"/>
              <a:pPr>
                <a:defRPr/>
              </a:pPr>
              <a:t>27/11/2016</a:t>
            </a:fld>
            <a:endParaRPr lang="el-GR"/>
          </a:p>
        </p:txBody>
      </p:sp>
      <p:sp>
        <p:nvSpPr>
          <p:cNvPr id="4" name="3 - Θέση υποσέλιδου"/>
          <p:cNvSpPr>
            <a:spLocks noGrp="1"/>
          </p:cNvSpPr>
          <p:nvPr>
            <p:ph type="ftr" sz="quarter" idx="2"/>
          </p:nvPr>
        </p:nvSpPr>
        <p:spPr>
          <a:xfrm>
            <a:off x="0" y="6721475"/>
            <a:ext cx="4067175" cy="354013"/>
          </a:xfrm>
          <a:prstGeom prst="rect">
            <a:avLst/>
          </a:prstGeom>
        </p:spPr>
        <p:txBody>
          <a:bodyPr vert="horz" lIns="94064" tIns="47032" rIns="94064" bIns="47032" rtlCol="0" anchor="b"/>
          <a:lstStyle>
            <a:lvl1pPr algn="l">
              <a:defRPr sz="1200"/>
            </a:lvl1pPr>
          </a:lstStyle>
          <a:p>
            <a:pPr>
              <a:defRPr/>
            </a:pPr>
            <a:endParaRPr lang="el-GR"/>
          </a:p>
        </p:txBody>
      </p:sp>
      <p:sp>
        <p:nvSpPr>
          <p:cNvPr id="5" name="4 - Θέση αριθμού διαφάνειας"/>
          <p:cNvSpPr>
            <a:spLocks noGrp="1"/>
          </p:cNvSpPr>
          <p:nvPr>
            <p:ph type="sldNum" sz="quarter" idx="3"/>
          </p:nvPr>
        </p:nvSpPr>
        <p:spPr>
          <a:xfrm>
            <a:off x="5316538" y="6721475"/>
            <a:ext cx="4067175" cy="354013"/>
          </a:xfrm>
          <a:prstGeom prst="rect">
            <a:avLst/>
          </a:prstGeom>
        </p:spPr>
        <p:txBody>
          <a:bodyPr vert="horz" lIns="94064" tIns="47032" rIns="94064" bIns="47032" rtlCol="0" anchor="b"/>
          <a:lstStyle>
            <a:lvl1pPr algn="r">
              <a:defRPr sz="1200"/>
            </a:lvl1pPr>
          </a:lstStyle>
          <a:p>
            <a:pPr>
              <a:defRPr/>
            </a:pPr>
            <a:fld id="{231017CC-F09E-447C-8564-877DB129C1E7}" type="slidenum">
              <a:rPr lang="el-GR"/>
              <a:pPr>
                <a:defRPr/>
              </a:pPr>
              <a:t>‹#›</a:t>
            </a:fld>
            <a:endParaRPr lang="el-GR"/>
          </a:p>
        </p:txBody>
      </p:sp>
    </p:spTree>
    <p:extLst>
      <p:ext uri="{BB962C8B-B14F-4D97-AF65-F5344CB8AC3E}">
        <p14:creationId xmlns:p14="http://schemas.microsoft.com/office/powerpoint/2010/main" val="5207297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67175" cy="354013"/>
          </a:xfrm>
          <a:prstGeom prst="rect">
            <a:avLst/>
          </a:prstGeom>
        </p:spPr>
        <p:txBody>
          <a:bodyPr vert="horz" lIns="94064" tIns="47032" rIns="94064" bIns="47032" rtlCol="0"/>
          <a:lstStyle>
            <a:lvl1pPr algn="l" fontAlgn="auto">
              <a:spcBef>
                <a:spcPts val="0"/>
              </a:spcBef>
              <a:spcAft>
                <a:spcPts val="0"/>
              </a:spcAft>
              <a:defRPr sz="1200">
                <a:latin typeface="+mn-lt"/>
              </a:defRPr>
            </a:lvl1pPr>
          </a:lstStyle>
          <a:p>
            <a:pPr>
              <a:defRPr/>
            </a:pPr>
            <a:endParaRPr lang="el-GR"/>
          </a:p>
        </p:txBody>
      </p:sp>
      <p:sp>
        <p:nvSpPr>
          <p:cNvPr id="3" name="Date Placeholder 2"/>
          <p:cNvSpPr>
            <a:spLocks noGrp="1"/>
          </p:cNvSpPr>
          <p:nvPr>
            <p:ph type="dt" idx="1"/>
          </p:nvPr>
        </p:nvSpPr>
        <p:spPr>
          <a:xfrm>
            <a:off x="5316538" y="0"/>
            <a:ext cx="4067175" cy="354013"/>
          </a:xfrm>
          <a:prstGeom prst="rect">
            <a:avLst/>
          </a:prstGeom>
        </p:spPr>
        <p:txBody>
          <a:bodyPr vert="horz" lIns="94064" tIns="47032" rIns="94064" bIns="47032" rtlCol="0"/>
          <a:lstStyle>
            <a:lvl1pPr algn="r" fontAlgn="auto">
              <a:spcBef>
                <a:spcPts val="0"/>
              </a:spcBef>
              <a:spcAft>
                <a:spcPts val="0"/>
              </a:spcAft>
              <a:defRPr sz="1200">
                <a:latin typeface="+mn-lt"/>
              </a:defRPr>
            </a:lvl1pPr>
          </a:lstStyle>
          <a:p>
            <a:pPr>
              <a:defRPr/>
            </a:pPr>
            <a:fld id="{7BB95DE5-82D9-40A7-9343-C40868DD8B2D}" type="datetimeFigureOut">
              <a:rPr lang="el-GR"/>
              <a:pPr>
                <a:defRPr/>
              </a:pPr>
              <a:t>27/11/2016</a:t>
            </a:fld>
            <a:endParaRPr lang="el-GR"/>
          </a:p>
        </p:txBody>
      </p:sp>
      <p:sp>
        <p:nvSpPr>
          <p:cNvPr id="4" name="Slide Image Placeholder 3"/>
          <p:cNvSpPr>
            <a:spLocks noGrp="1" noRot="1" noChangeAspect="1"/>
          </p:cNvSpPr>
          <p:nvPr>
            <p:ph type="sldImg" idx="2"/>
          </p:nvPr>
        </p:nvSpPr>
        <p:spPr>
          <a:xfrm>
            <a:off x="2924175" y="530225"/>
            <a:ext cx="3536950" cy="2654300"/>
          </a:xfrm>
          <a:prstGeom prst="rect">
            <a:avLst/>
          </a:prstGeom>
          <a:noFill/>
          <a:ln w="12700">
            <a:solidFill>
              <a:prstClr val="black"/>
            </a:solidFill>
          </a:ln>
        </p:spPr>
        <p:txBody>
          <a:bodyPr vert="horz" lIns="94064" tIns="47032" rIns="94064" bIns="47032" rtlCol="0" anchor="ctr"/>
          <a:lstStyle/>
          <a:p>
            <a:pPr lvl="0"/>
            <a:endParaRPr lang="el-GR" noProof="0"/>
          </a:p>
        </p:txBody>
      </p:sp>
      <p:sp>
        <p:nvSpPr>
          <p:cNvPr id="5" name="Notes Placeholder 4"/>
          <p:cNvSpPr>
            <a:spLocks noGrp="1"/>
          </p:cNvSpPr>
          <p:nvPr>
            <p:ph type="body" sz="quarter" idx="3"/>
          </p:nvPr>
        </p:nvSpPr>
        <p:spPr>
          <a:xfrm>
            <a:off x="938213" y="3362325"/>
            <a:ext cx="7508875" cy="3184525"/>
          </a:xfrm>
          <a:prstGeom prst="rect">
            <a:avLst/>
          </a:prstGeom>
        </p:spPr>
        <p:txBody>
          <a:bodyPr vert="horz" lIns="94064" tIns="47032" rIns="94064" bIns="4703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l-GR" noProof="0"/>
          </a:p>
        </p:txBody>
      </p:sp>
      <p:sp>
        <p:nvSpPr>
          <p:cNvPr id="6" name="Footer Placeholder 5"/>
          <p:cNvSpPr>
            <a:spLocks noGrp="1"/>
          </p:cNvSpPr>
          <p:nvPr>
            <p:ph type="ftr" sz="quarter" idx="4"/>
          </p:nvPr>
        </p:nvSpPr>
        <p:spPr>
          <a:xfrm>
            <a:off x="0" y="6721475"/>
            <a:ext cx="4067175" cy="354013"/>
          </a:xfrm>
          <a:prstGeom prst="rect">
            <a:avLst/>
          </a:prstGeom>
        </p:spPr>
        <p:txBody>
          <a:bodyPr vert="horz" lIns="94064" tIns="47032" rIns="94064" bIns="47032" rtlCol="0" anchor="b"/>
          <a:lstStyle>
            <a:lvl1pPr algn="l" fontAlgn="auto">
              <a:spcBef>
                <a:spcPts val="0"/>
              </a:spcBef>
              <a:spcAft>
                <a:spcPts val="0"/>
              </a:spcAft>
              <a:defRPr sz="1200">
                <a:latin typeface="+mn-lt"/>
              </a:defRPr>
            </a:lvl1pPr>
          </a:lstStyle>
          <a:p>
            <a:pPr>
              <a:defRPr/>
            </a:pPr>
            <a:endParaRPr lang="el-GR"/>
          </a:p>
        </p:txBody>
      </p:sp>
      <p:sp>
        <p:nvSpPr>
          <p:cNvPr id="7" name="Slide Number Placeholder 6"/>
          <p:cNvSpPr>
            <a:spLocks noGrp="1"/>
          </p:cNvSpPr>
          <p:nvPr>
            <p:ph type="sldNum" sz="quarter" idx="5"/>
          </p:nvPr>
        </p:nvSpPr>
        <p:spPr>
          <a:xfrm>
            <a:off x="5316538" y="6721475"/>
            <a:ext cx="4067175" cy="354013"/>
          </a:xfrm>
          <a:prstGeom prst="rect">
            <a:avLst/>
          </a:prstGeom>
        </p:spPr>
        <p:txBody>
          <a:bodyPr vert="horz" lIns="94064" tIns="47032" rIns="94064" bIns="47032" rtlCol="0" anchor="b"/>
          <a:lstStyle>
            <a:lvl1pPr algn="r" fontAlgn="auto">
              <a:spcBef>
                <a:spcPts val="0"/>
              </a:spcBef>
              <a:spcAft>
                <a:spcPts val="0"/>
              </a:spcAft>
              <a:defRPr sz="1200">
                <a:latin typeface="+mn-lt"/>
              </a:defRPr>
            </a:lvl1pPr>
          </a:lstStyle>
          <a:p>
            <a:pPr>
              <a:defRPr/>
            </a:pPr>
            <a:fld id="{BCEC1DC9-7EBC-4C85-9C73-18B6E1F19BB5}" type="slidenum">
              <a:rPr lang="el-GR"/>
              <a:pPr>
                <a:defRPr/>
              </a:pPr>
              <a:t>‹#›</a:t>
            </a:fld>
            <a:endParaRPr lang="el-GR"/>
          </a:p>
        </p:txBody>
      </p:sp>
    </p:spTree>
    <p:extLst>
      <p:ext uri="{BB962C8B-B14F-4D97-AF65-F5344CB8AC3E}">
        <p14:creationId xmlns:p14="http://schemas.microsoft.com/office/powerpoint/2010/main" val="5548731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EA9DC059-1149-4098-B8A4-AD0FCE88C416}" type="datetimeFigureOut">
              <a:rPr lang="el-GR"/>
              <a:pPr>
                <a:defRPr/>
              </a:pPr>
              <a:t>27/11/2016</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0CB71EBA-5A5A-4AFB-BD82-DED6EB5FC4F8}" type="slidenum">
              <a:rPr lang="el-GR"/>
              <a:pPr>
                <a:defRPr/>
              </a:pPr>
              <a:t>‹#›</a:t>
            </a:fld>
            <a:endParaRPr lang="el-GR"/>
          </a:p>
        </p:txBody>
      </p:sp>
    </p:spTree>
    <p:extLst>
      <p:ext uri="{BB962C8B-B14F-4D97-AF65-F5344CB8AC3E}">
        <p14:creationId xmlns:p14="http://schemas.microsoft.com/office/powerpoint/2010/main" val="297574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02AEDDAB-8B46-4C5C-B9B3-35543B57869C}" type="datetimeFigureOut">
              <a:rPr lang="el-GR"/>
              <a:pPr>
                <a:defRPr/>
              </a:pPr>
              <a:t>27/11/2016</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9FFE5CEA-C653-4383-8970-9AFD97DE4F88}" type="slidenum">
              <a:rPr lang="el-GR"/>
              <a:pPr>
                <a:defRPr/>
              </a:pPr>
              <a:t>‹#›</a:t>
            </a:fld>
            <a:endParaRPr lang="el-GR"/>
          </a:p>
        </p:txBody>
      </p:sp>
    </p:spTree>
    <p:extLst>
      <p:ext uri="{BB962C8B-B14F-4D97-AF65-F5344CB8AC3E}">
        <p14:creationId xmlns:p14="http://schemas.microsoft.com/office/powerpoint/2010/main" val="3416428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BADA25EB-68BF-4105-B430-B4C56CEA61FE}" type="datetimeFigureOut">
              <a:rPr lang="el-GR"/>
              <a:pPr>
                <a:defRPr/>
              </a:pPr>
              <a:t>27/11/2016</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4BBB4FC3-BDC2-4AFB-9886-D0AC5273A4B7}" type="slidenum">
              <a:rPr lang="el-GR"/>
              <a:pPr>
                <a:defRPr/>
              </a:pPr>
              <a:t>‹#›</a:t>
            </a:fld>
            <a:endParaRPr lang="el-GR"/>
          </a:p>
        </p:txBody>
      </p:sp>
    </p:spTree>
    <p:extLst>
      <p:ext uri="{BB962C8B-B14F-4D97-AF65-F5344CB8AC3E}">
        <p14:creationId xmlns:p14="http://schemas.microsoft.com/office/powerpoint/2010/main" val="3639319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l-GR"/>
          </a:p>
        </p:txBody>
      </p:sp>
      <p:sp>
        <p:nvSpPr>
          <p:cNvPr id="3" name="Table Placeholder 2"/>
          <p:cNvSpPr>
            <a:spLocks noGrp="1"/>
          </p:cNvSpPr>
          <p:nvPr>
            <p:ph type="tbl" idx="1"/>
          </p:nvPr>
        </p:nvSpPr>
        <p:spPr>
          <a:xfrm>
            <a:off x="457200" y="1600200"/>
            <a:ext cx="8229600" cy="4525963"/>
          </a:xfrm>
        </p:spPr>
        <p:txBody>
          <a:bodyPr/>
          <a:lstStyle/>
          <a:p>
            <a:pPr lvl="0"/>
            <a:endParaRPr lang="el-GR" noProof="0"/>
          </a:p>
        </p:txBody>
      </p:sp>
      <p:sp>
        <p:nvSpPr>
          <p:cNvPr id="4" name="3 - Θέση ημερομηνίας"/>
          <p:cNvSpPr>
            <a:spLocks noGrp="1"/>
          </p:cNvSpPr>
          <p:nvPr>
            <p:ph type="dt" sz="half" idx="10"/>
          </p:nvPr>
        </p:nvSpPr>
        <p:spPr/>
        <p:txBody>
          <a:bodyPr/>
          <a:lstStyle>
            <a:lvl1pPr>
              <a:defRPr/>
            </a:lvl1pPr>
          </a:lstStyle>
          <a:p>
            <a:pPr>
              <a:defRPr/>
            </a:pPr>
            <a:fld id="{CA863106-A403-4F7C-91C2-AF12886FE80D}" type="datetimeFigureOut">
              <a:rPr lang="el-GR"/>
              <a:pPr>
                <a:defRPr/>
              </a:pPr>
              <a:t>27/11/2016</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4418C6A7-C626-4483-9241-EEDB43A14231}" type="slidenum">
              <a:rPr lang="el-GR"/>
              <a:pPr>
                <a:defRPr/>
              </a:pPr>
              <a:t>‹#›</a:t>
            </a:fld>
            <a:endParaRPr lang="el-GR"/>
          </a:p>
        </p:txBody>
      </p:sp>
    </p:spTree>
    <p:extLst>
      <p:ext uri="{BB962C8B-B14F-4D97-AF65-F5344CB8AC3E}">
        <p14:creationId xmlns:p14="http://schemas.microsoft.com/office/powerpoint/2010/main" val="3943682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03B27E17-0B2A-495D-AA62-2408FA607E07}" type="datetimeFigureOut">
              <a:rPr lang="el-GR"/>
              <a:pPr>
                <a:defRPr/>
              </a:pPr>
              <a:t>27/11/2016</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659B4A81-C897-4313-977A-E4953A5CF817}" type="slidenum">
              <a:rPr lang="el-GR"/>
              <a:pPr>
                <a:defRPr/>
              </a:pPr>
              <a:t>‹#›</a:t>
            </a:fld>
            <a:endParaRPr lang="el-GR"/>
          </a:p>
        </p:txBody>
      </p:sp>
    </p:spTree>
    <p:extLst>
      <p:ext uri="{BB962C8B-B14F-4D97-AF65-F5344CB8AC3E}">
        <p14:creationId xmlns:p14="http://schemas.microsoft.com/office/powerpoint/2010/main" val="2084466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CAF20864-A547-4140-B242-FF813A4C84B0}" type="datetimeFigureOut">
              <a:rPr lang="el-GR"/>
              <a:pPr>
                <a:defRPr/>
              </a:pPr>
              <a:t>27/11/2016</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7BCDFD96-B7F4-43BA-AB89-D4E916EE9163}" type="slidenum">
              <a:rPr lang="el-GR"/>
              <a:pPr>
                <a:defRPr/>
              </a:pPr>
              <a:t>‹#›</a:t>
            </a:fld>
            <a:endParaRPr lang="el-GR"/>
          </a:p>
        </p:txBody>
      </p:sp>
    </p:spTree>
    <p:extLst>
      <p:ext uri="{BB962C8B-B14F-4D97-AF65-F5344CB8AC3E}">
        <p14:creationId xmlns:p14="http://schemas.microsoft.com/office/powerpoint/2010/main" val="2721192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2C451EC4-06F7-4719-97E2-70824A9B2996}" type="datetimeFigureOut">
              <a:rPr lang="el-GR"/>
              <a:pPr>
                <a:defRPr/>
              </a:pPr>
              <a:t>27/11/2016</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3C1816F4-AB28-44CB-B62E-4571D93A9B25}" type="slidenum">
              <a:rPr lang="el-GR"/>
              <a:pPr>
                <a:defRPr/>
              </a:pPr>
              <a:t>‹#›</a:t>
            </a:fld>
            <a:endParaRPr lang="el-GR"/>
          </a:p>
        </p:txBody>
      </p:sp>
    </p:spTree>
    <p:extLst>
      <p:ext uri="{BB962C8B-B14F-4D97-AF65-F5344CB8AC3E}">
        <p14:creationId xmlns:p14="http://schemas.microsoft.com/office/powerpoint/2010/main" val="3656241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3265667A-AE32-4E81-AE61-668FD4DF1242}" type="datetimeFigureOut">
              <a:rPr lang="el-GR"/>
              <a:pPr>
                <a:defRPr/>
              </a:pPr>
              <a:t>27/11/2016</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79762AAE-7683-4227-A604-CA25B2F210FB}" type="slidenum">
              <a:rPr lang="el-GR"/>
              <a:pPr>
                <a:defRPr/>
              </a:pPr>
              <a:t>‹#›</a:t>
            </a:fld>
            <a:endParaRPr lang="el-GR"/>
          </a:p>
        </p:txBody>
      </p:sp>
    </p:spTree>
    <p:extLst>
      <p:ext uri="{BB962C8B-B14F-4D97-AF65-F5344CB8AC3E}">
        <p14:creationId xmlns:p14="http://schemas.microsoft.com/office/powerpoint/2010/main" val="849791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B53A440F-9C3D-491D-8166-E20B068CA7C2}" type="datetimeFigureOut">
              <a:rPr lang="el-GR"/>
              <a:pPr>
                <a:defRPr/>
              </a:pPr>
              <a:t>27/11/2016</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84B6B567-34F7-4F80-A69F-4769008A4129}" type="slidenum">
              <a:rPr lang="el-GR"/>
              <a:pPr>
                <a:defRPr/>
              </a:pPr>
              <a:t>‹#›</a:t>
            </a:fld>
            <a:endParaRPr lang="el-GR"/>
          </a:p>
        </p:txBody>
      </p:sp>
    </p:spTree>
    <p:extLst>
      <p:ext uri="{BB962C8B-B14F-4D97-AF65-F5344CB8AC3E}">
        <p14:creationId xmlns:p14="http://schemas.microsoft.com/office/powerpoint/2010/main" val="824623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1E9FE0D6-B4D0-4278-85F5-201D05DB613F}" type="datetimeFigureOut">
              <a:rPr lang="el-GR"/>
              <a:pPr>
                <a:defRPr/>
              </a:pPr>
              <a:t>27/11/2016</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96802114-5FD4-4E07-9825-BCEDDE8FD548}" type="slidenum">
              <a:rPr lang="el-GR"/>
              <a:pPr>
                <a:defRPr/>
              </a:pPr>
              <a:t>‹#›</a:t>
            </a:fld>
            <a:endParaRPr lang="el-GR"/>
          </a:p>
        </p:txBody>
      </p:sp>
    </p:spTree>
    <p:extLst>
      <p:ext uri="{BB962C8B-B14F-4D97-AF65-F5344CB8AC3E}">
        <p14:creationId xmlns:p14="http://schemas.microsoft.com/office/powerpoint/2010/main" val="457609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ED4693D1-7E74-4183-8F43-D3876387B45F}" type="datetimeFigureOut">
              <a:rPr lang="el-GR"/>
              <a:pPr>
                <a:defRPr/>
              </a:pPr>
              <a:t>27/11/2016</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357AA76E-F72C-4565-A4FD-E614CE2B9EA1}" type="slidenum">
              <a:rPr lang="el-GR"/>
              <a:pPr>
                <a:defRPr/>
              </a:pPr>
              <a:t>‹#›</a:t>
            </a:fld>
            <a:endParaRPr lang="el-GR"/>
          </a:p>
        </p:txBody>
      </p:sp>
    </p:spTree>
    <p:extLst>
      <p:ext uri="{BB962C8B-B14F-4D97-AF65-F5344CB8AC3E}">
        <p14:creationId xmlns:p14="http://schemas.microsoft.com/office/powerpoint/2010/main" val="2514800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56BAD239-47CA-475B-9D83-7C616D4DE727}" type="datetimeFigureOut">
              <a:rPr lang="el-GR"/>
              <a:pPr>
                <a:defRPr/>
              </a:pPr>
              <a:t>27/11/2016</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7B620871-C315-4525-A8C4-CA6565FEE0C1}" type="slidenum">
              <a:rPr lang="el-GR"/>
              <a:pPr>
                <a:defRPr/>
              </a:pPr>
              <a:t>‹#›</a:t>
            </a:fld>
            <a:endParaRPr lang="el-GR"/>
          </a:p>
        </p:txBody>
      </p:sp>
    </p:spTree>
    <p:extLst>
      <p:ext uri="{BB962C8B-B14F-4D97-AF65-F5344CB8AC3E}">
        <p14:creationId xmlns:p14="http://schemas.microsoft.com/office/powerpoint/2010/main" val="2188465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Kλικ για επεξεργασία των στυλ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931C7F32-5D86-4AD4-A9D5-74F75F014521}" type="datetimeFigureOut">
              <a:rPr lang="el-GR"/>
              <a:pPr>
                <a:defRPr/>
              </a:pPr>
              <a:t>27/11/2016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4AD5287-4700-4A77-B1BF-971A9BE923AC}"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4000" r:id="rId1"/>
    <p:sldLayoutId id="2147484001" r:id="rId2"/>
    <p:sldLayoutId id="2147484002" r:id="rId3"/>
    <p:sldLayoutId id="2147484003" r:id="rId4"/>
    <p:sldLayoutId id="2147484004" r:id="rId5"/>
    <p:sldLayoutId id="2147484005" r:id="rId6"/>
    <p:sldLayoutId id="2147484006" r:id="rId7"/>
    <p:sldLayoutId id="2147484007" r:id="rId8"/>
    <p:sldLayoutId id="2147484008" r:id="rId9"/>
    <p:sldLayoutId id="2147484009" r:id="rId10"/>
    <p:sldLayoutId id="2147484010" r:id="rId11"/>
    <p:sldLayoutId id="2147484011"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5" Type="http://schemas.openxmlformats.org/officeDocument/2006/relationships/hyperlink" Target="http://www.ypeka.gr/Default.aspx?tabid=252&amp;language=el-GR"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7 - Εικόνα" descr="folder_A4-V2-0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2" name="13 - Ομάδα"/>
          <p:cNvGrpSpPr>
            <a:grpSpLocks/>
          </p:cNvGrpSpPr>
          <p:nvPr/>
        </p:nvGrpSpPr>
        <p:grpSpPr bwMode="auto">
          <a:xfrm>
            <a:off x="6732588" y="188913"/>
            <a:ext cx="2155825" cy="669925"/>
            <a:chOff x="6732240" y="188640"/>
            <a:chExt cx="2155434" cy="669465"/>
          </a:xfrm>
        </p:grpSpPr>
        <p:pic>
          <p:nvPicPr>
            <p:cNvPr id="2054" name="9 - Εικόνα" descr="NEW_LOGO_pep.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332656"/>
              <a:ext cx="1723386" cy="52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Text Box 7"/>
            <p:cNvSpPr txBox="1">
              <a:spLocks noChangeArrowheads="1"/>
            </p:cNvSpPr>
            <p:nvPr/>
          </p:nvSpPr>
          <p:spPr bwMode="auto">
            <a:xfrm>
              <a:off x="6732240" y="188640"/>
              <a:ext cx="20162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lgn="ctr" eaLnBrk="1" hangingPunct="1">
                <a:spcAft>
                  <a:spcPts val="1000"/>
                </a:spcAft>
              </a:pPr>
              <a:r>
                <a:rPr lang="el-GR" altLang="el-GR" sz="1200" b="1">
                  <a:solidFill>
                    <a:srgbClr val="808080"/>
                  </a:solidFill>
                  <a:latin typeface="Calibri" pitchFamily="34" charset="0"/>
                </a:rPr>
                <a:t>ΠΕΡΙΦΕΡΕΙΑ ΚΡΗΤΗΣ</a:t>
              </a:r>
              <a:endParaRPr lang="el-GR" altLang="el-GR" sz="1200"/>
            </a:p>
          </p:txBody>
        </p:sp>
      </p:grpSp>
      <p:sp>
        <p:nvSpPr>
          <p:cNvPr id="12" name="1 - Τίτλος"/>
          <p:cNvSpPr txBox="1">
            <a:spLocks/>
          </p:cNvSpPr>
          <p:nvPr/>
        </p:nvSpPr>
        <p:spPr>
          <a:xfrm>
            <a:off x="1258888" y="858838"/>
            <a:ext cx="6481762" cy="3146226"/>
          </a:xfrm>
          <a:prstGeom prst="rect">
            <a:avLst/>
          </a:prstGeom>
        </p:spPr>
        <p:txBody>
          <a:bodyPr anchor="ctr"/>
          <a:lstStyle/>
          <a:p>
            <a:pPr algn="ctr" fontAlgn="auto">
              <a:lnSpc>
                <a:spcPct val="150000"/>
              </a:lnSpc>
              <a:spcAft>
                <a:spcPts val="0"/>
              </a:spcAft>
              <a:defRPr/>
            </a:pPr>
            <a:r>
              <a:rPr lang="el-GR" sz="2800" b="1" dirty="0" smtClean="0">
                <a:solidFill>
                  <a:srgbClr val="C00000"/>
                </a:solidFill>
                <a:latin typeface="+mj-lt"/>
                <a:ea typeface="+mj-ea"/>
                <a:cs typeface="+mj-cs"/>
              </a:rPr>
              <a:t>ΝΕΕΣ ΔΡΑΣΕΙΣ  - ΠΡΟΣΚΛΗΣΕΙΣ </a:t>
            </a:r>
          </a:p>
          <a:p>
            <a:pPr algn="ctr" fontAlgn="auto">
              <a:lnSpc>
                <a:spcPct val="150000"/>
              </a:lnSpc>
              <a:spcAft>
                <a:spcPts val="0"/>
              </a:spcAft>
              <a:defRPr/>
            </a:pPr>
            <a:r>
              <a:rPr lang="el-GR" sz="2800" b="1" dirty="0" smtClean="0">
                <a:solidFill>
                  <a:srgbClr val="C00000"/>
                </a:solidFill>
                <a:latin typeface="+mj-lt"/>
                <a:ea typeface="+mj-ea"/>
                <a:cs typeface="+mj-cs"/>
              </a:rPr>
              <a:t>ΣΤΟ Ε.Π</a:t>
            </a:r>
            <a:r>
              <a:rPr lang="el-GR" sz="2800" b="1" dirty="0">
                <a:solidFill>
                  <a:srgbClr val="C00000"/>
                </a:solidFill>
                <a:latin typeface="+mj-lt"/>
                <a:ea typeface="+mj-ea"/>
                <a:cs typeface="+mj-cs"/>
              </a:rPr>
              <a:t>. ΚΡΗΤΗ </a:t>
            </a:r>
            <a:r>
              <a:rPr lang="el-GR" sz="2800" b="1" dirty="0" smtClean="0">
                <a:solidFill>
                  <a:srgbClr val="C00000"/>
                </a:solidFill>
                <a:latin typeface="+mj-lt"/>
                <a:ea typeface="+mj-ea"/>
                <a:cs typeface="+mj-cs"/>
              </a:rPr>
              <a:t>2014-2020</a:t>
            </a:r>
            <a:endParaRPr lang="en-US" sz="2800" b="1" dirty="0" smtClean="0">
              <a:solidFill>
                <a:srgbClr val="C00000"/>
              </a:solidFill>
              <a:latin typeface="+mj-lt"/>
              <a:ea typeface="+mj-ea"/>
              <a:cs typeface="+mj-cs"/>
            </a:endParaRPr>
          </a:p>
          <a:p>
            <a:pPr algn="ctr" fontAlgn="auto">
              <a:lnSpc>
                <a:spcPct val="150000"/>
              </a:lnSpc>
              <a:spcAft>
                <a:spcPts val="0"/>
              </a:spcAft>
              <a:defRPr/>
            </a:pPr>
            <a:endParaRPr lang="el-GR" sz="1000" b="1" dirty="0">
              <a:solidFill>
                <a:srgbClr val="C00000"/>
              </a:solidFill>
              <a:latin typeface="+mj-lt"/>
              <a:ea typeface="+mj-ea"/>
              <a:cs typeface="+mj-cs"/>
            </a:endParaRPr>
          </a:p>
        </p:txBody>
      </p:sp>
      <p:sp>
        <p:nvSpPr>
          <p:cNvPr id="9" name="1 - Τίτλος"/>
          <p:cNvSpPr>
            <a:spLocks noGrp="1"/>
          </p:cNvSpPr>
          <p:nvPr>
            <p:ph type="ctrTitle"/>
          </p:nvPr>
        </p:nvSpPr>
        <p:spPr>
          <a:xfrm>
            <a:off x="1260475" y="3573463"/>
            <a:ext cx="6480175" cy="1223962"/>
          </a:xfrm>
        </p:spPr>
        <p:txBody>
          <a:bodyPr rtlCol="0">
            <a:noAutofit/>
          </a:bodyPr>
          <a:lstStyle/>
          <a:p>
            <a:pPr eaLnBrk="1" fontAlgn="auto" hangingPunct="1">
              <a:lnSpc>
                <a:spcPct val="150000"/>
              </a:lnSpc>
              <a:spcAft>
                <a:spcPts val="0"/>
              </a:spcAft>
              <a:defRPr/>
            </a:pPr>
            <a:r>
              <a:rPr lang="el-GR" sz="2000" b="1" dirty="0" smtClean="0">
                <a:solidFill>
                  <a:schemeClr val="accent1">
                    <a:lumMod val="75000"/>
                  </a:schemeClr>
                </a:solidFill>
              </a:rPr>
              <a:t>Ετήσια Συνάντηση</a:t>
            </a:r>
            <a:br>
              <a:rPr lang="el-GR" sz="2000" b="1" dirty="0" smtClean="0">
                <a:solidFill>
                  <a:schemeClr val="accent1">
                    <a:lumMod val="75000"/>
                  </a:schemeClr>
                </a:solidFill>
              </a:rPr>
            </a:br>
            <a:r>
              <a:rPr lang="el-GR" sz="2000" b="1" dirty="0" smtClean="0">
                <a:solidFill>
                  <a:schemeClr val="accent1">
                    <a:lumMod val="75000"/>
                  </a:schemeClr>
                </a:solidFill>
              </a:rPr>
              <a:t/>
            </a:r>
            <a:br>
              <a:rPr lang="el-GR" sz="2000" b="1" dirty="0" smtClean="0">
                <a:solidFill>
                  <a:schemeClr val="accent1">
                    <a:lumMod val="75000"/>
                  </a:schemeClr>
                </a:solidFill>
              </a:rPr>
            </a:br>
            <a:r>
              <a:rPr lang="el-GR" sz="2000" b="1" dirty="0" smtClean="0">
                <a:solidFill>
                  <a:schemeClr val="accent1">
                    <a:lumMod val="75000"/>
                  </a:schemeClr>
                </a:solidFill>
              </a:rPr>
              <a:t>Ηράκλειο 28 Νοεμβρίου 2016</a:t>
            </a:r>
            <a:endParaRPr lang="el-GR" sz="2000" b="1"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7 - Ομάδα"/>
          <p:cNvGrpSpPr>
            <a:grpSpLocks/>
          </p:cNvGrpSpPr>
          <p:nvPr/>
        </p:nvGrpSpPr>
        <p:grpSpPr bwMode="auto">
          <a:xfrm>
            <a:off x="755650" y="6165850"/>
            <a:ext cx="7777163" cy="647700"/>
            <a:chOff x="755576" y="6093296"/>
            <a:chExt cx="7776864" cy="647492"/>
          </a:xfrm>
        </p:grpSpPr>
        <p:pic>
          <p:nvPicPr>
            <p:cNvPr id="513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6093296"/>
              <a:ext cx="720080" cy="46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Εικόνα 1" descr="espa1420_logo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6093296"/>
              <a:ext cx="936104" cy="533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5" name="11 - Ορθογώνιο"/>
            <p:cNvSpPr>
              <a:spLocks noChangeArrowheads="1"/>
            </p:cNvSpPr>
            <p:nvPr/>
          </p:nvSpPr>
          <p:spPr bwMode="auto">
            <a:xfrm>
              <a:off x="755576" y="6525344"/>
              <a:ext cx="15999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l-GR" sz="800" b="1"/>
                <a:t>Ευρωπαϊκή Ένωση</a:t>
              </a:r>
              <a:endParaRPr lang="el-GR" altLang="el-GR" sz="800"/>
            </a:p>
          </p:txBody>
        </p:sp>
      </p:grpSp>
      <p:grpSp>
        <p:nvGrpSpPr>
          <p:cNvPr id="5123" name="12 - Ομάδα"/>
          <p:cNvGrpSpPr>
            <a:grpSpLocks/>
          </p:cNvGrpSpPr>
          <p:nvPr/>
        </p:nvGrpSpPr>
        <p:grpSpPr bwMode="auto">
          <a:xfrm>
            <a:off x="6988175" y="61416"/>
            <a:ext cx="2155825" cy="669925"/>
            <a:chOff x="6732240" y="188640"/>
            <a:chExt cx="2155434" cy="669465"/>
          </a:xfrm>
        </p:grpSpPr>
        <p:pic>
          <p:nvPicPr>
            <p:cNvPr id="5130" name="13 - Εικόνα" descr="NEW_LOGO_pep.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64288" y="332656"/>
              <a:ext cx="1723386" cy="52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Text Box 7"/>
            <p:cNvSpPr txBox="1">
              <a:spLocks noChangeArrowheads="1"/>
            </p:cNvSpPr>
            <p:nvPr/>
          </p:nvSpPr>
          <p:spPr bwMode="auto">
            <a:xfrm>
              <a:off x="6732240" y="188640"/>
              <a:ext cx="20162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lgn="ctr" eaLnBrk="1" hangingPunct="1">
                <a:spcAft>
                  <a:spcPts val="1000"/>
                </a:spcAft>
              </a:pPr>
              <a:r>
                <a:rPr lang="el-GR" altLang="el-GR" sz="1200" b="1" dirty="0">
                  <a:solidFill>
                    <a:srgbClr val="808080"/>
                  </a:solidFill>
                  <a:latin typeface="Calibri" pitchFamily="34" charset="0"/>
                </a:rPr>
                <a:t>ΠΕΡΙΦΕΡΕΙΑ ΚΡΗΤΗΣ</a:t>
              </a:r>
              <a:endParaRPr lang="el-GR" altLang="el-GR" sz="1200" dirty="0"/>
            </a:p>
          </p:txBody>
        </p:sp>
      </p:grpSp>
      <p:sp>
        <p:nvSpPr>
          <p:cNvPr id="11" name="10 - Στρογγυλεμένο ορθογώνιο"/>
          <p:cNvSpPr/>
          <p:nvPr/>
        </p:nvSpPr>
        <p:spPr>
          <a:xfrm>
            <a:off x="323850" y="1340768"/>
            <a:ext cx="8424863" cy="302485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l-GR" b="1" u="sng" dirty="0">
                <a:solidFill>
                  <a:schemeClr val="tx1"/>
                </a:solidFill>
              </a:rPr>
              <a:t>Περιγραφή</a:t>
            </a:r>
            <a:r>
              <a:rPr lang="el-GR" dirty="0">
                <a:solidFill>
                  <a:schemeClr val="tx1"/>
                </a:solidFill>
              </a:rPr>
              <a:t> : </a:t>
            </a:r>
            <a:r>
              <a:rPr lang="el-GR" dirty="0" smtClean="0">
                <a:solidFill>
                  <a:schemeClr val="tx1"/>
                </a:solidFill>
              </a:rPr>
              <a:t>Προβλέπονται παρεμβάσεις που </a:t>
            </a:r>
            <a:r>
              <a:rPr lang="el-GR" dirty="0">
                <a:solidFill>
                  <a:schemeClr val="tx1"/>
                </a:solidFill>
              </a:rPr>
              <a:t>βελτιώνουν – αναβαθμίζουν την ετοιμότητα και ικανότητα των φορέων να διαχειριστούν φυσικές και τεχνολογικές </a:t>
            </a:r>
            <a:r>
              <a:rPr lang="el-GR" dirty="0" smtClean="0">
                <a:solidFill>
                  <a:schemeClr val="tx1"/>
                </a:solidFill>
              </a:rPr>
              <a:t>καταστροφές.</a:t>
            </a:r>
            <a:endParaRPr lang="en-US" dirty="0" smtClean="0">
              <a:solidFill>
                <a:schemeClr val="tx1"/>
              </a:solidFill>
            </a:endParaRPr>
          </a:p>
          <a:p>
            <a:pPr algn="just">
              <a:defRPr/>
            </a:pPr>
            <a:r>
              <a:rPr lang="el-GR" dirty="0" smtClean="0">
                <a:solidFill>
                  <a:schemeClr val="tx1"/>
                </a:solidFill>
              </a:rPr>
              <a:t>Ειδικότερα:</a:t>
            </a:r>
          </a:p>
          <a:p>
            <a:pPr marL="285750" indent="-285750" algn="just">
              <a:buFont typeface="Arial" panose="020B0604020202020204" pitchFamily="34" charset="0"/>
              <a:buChar char="•"/>
              <a:defRPr/>
            </a:pPr>
            <a:r>
              <a:rPr lang="el-GR" dirty="0" smtClean="0">
                <a:solidFill>
                  <a:schemeClr val="tx1"/>
                </a:solidFill>
              </a:rPr>
              <a:t>Εξοπλισμός </a:t>
            </a:r>
            <a:r>
              <a:rPr lang="el-GR" dirty="0">
                <a:solidFill>
                  <a:schemeClr val="tx1"/>
                </a:solidFill>
              </a:rPr>
              <a:t>και  κτιριακές υποδομές </a:t>
            </a:r>
            <a:r>
              <a:rPr lang="el-GR" dirty="0" smtClean="0">
                <a:solidFill>
                  <a:schemeClr val="tx1"/>
                </a:solidFill>
              </a:rPr>
              <a:t>(πυροσβεστικής υπηρεσίας και υπηρεσιών </a:t>
            </a:r>
            <a:r>
              <a:rPr lang="el-GR" dirty="0">
                <a:solidFill>
                  <a:schemeClr val="tx1"/>
                </a:solidFill>
              </a:rPr>
              <a:t>πολιτικής </a:t>
            </a:r>
            <a:r>
              <a:rPr lang="el-GR" dirty="0" smtClean="0">
                <a:solidFill>
                  <a:schemeClr val="tx1"/>
                </a:solidFill>
              </a:rPr>
              <a:t>προστασίας, κλπ).</a:t>
            </a:r>
          </a:p>
          <a:p>
            <a:pPr marL="285750" indent="-285750" algn="just">
              <a:buFont typeface="Arial" panose="020B0604020202020204" pitchFamily="34" charset="0"/>
              <a:buChar char="•"/>
              <a:defRPr/>
            </a:pPr>
            <a:r>
              <a:rPr lang="el-GR" dirty="0">
                <a:solidFill>
                  <a:schemeClr val="tx1"/>
                </a:solidFill>
              </a:rPr>
              <a:t>Σχέδια ολοκληρωμένης διαχείρισης καταστροφών και προσαρμογής στης κλιματική </a:t>
            </a:r>
            <a:r>
              <a:rPr lang="el-GR" dirty="0" smtClean="0">
                <a:solidFill>
                  <a:schemeClr val="tx1"/>
                </a:solidFill>
              </a:rPr>
              <a:t>αλλαγή.</a:t>
            </a:r>
          </a:p>
          <a:p>
            <a:pPr marL="285750" indent="-285750" algn="just">
              <a:buFont typeface="Arial" panose="020B0604020202020204" pitchFamily="34" charset="0"/>
              <a:buChar char="•"/>
              <a:defRPr/>
            </a:pPr>
            <a:r>
              <a:rPr lang="el-GR" dirty="0">
                <a:solidFill>
                  <a:schemeClr val="tx1"/>
                </a:solidFill>
              </a:rPr>
              <a:t>Δράσεις ενημέρωσης – ευαισθητοποίησης των </a:t>
            </a:r>
            <a:r>
              <a:rPr lang="el-GR" dirty="0" smtClean="0">
                <a:solidFill>
                  <a:schemeClr val="tx1"/>
                </a:solidFill>
              </a:rPr>
              <a:t>πολιτών.</a:t>
            </a:r>
          </a:p>
          <a:p>
            <a:pPr>
              <a:spcBef>
                <a:spcPts val="600"/>
              </a:spcBef>
              <a:defRPr/>
            </a:pPr>
            <a:r>
              <a:rPr lang="el-GR" b="1" u="sng" dirty="0" smtClean="0">
                <a:solidFill>
                  <a:schemeClr val="tx1"/>
                </a:solidFill>
              </a:rPr>
              <a:t>Ενεργοποίηση</a:t>
            </a:r>
            <a:r>
              <a:rPr lang="el-GR" dirty="0" smtClean="0">
                <a:solidFill>
                  <a:schemeClr val="tx1"/>
                </a:solidFill>
              </a:rPr>
              <a:t> : Α’ Τρίμηνο 2017</a:t>
            </a:r>
            <a:endParaRPr lang="el-GR" dirty="0">
              <a:solidFill>
                <a:schemeClr val="tx1"/>
              </a:solidFill>
            </a:endParaRPr>
          </a:p>
        </p:txBody>
      </p:sp>
      <p:sp>
        <p:nvSpPr>
          <p:cNvPr id="12" name="11 - Στρογγυλεμένο ορθογώνιο"/>
          <p:cNvSpPr/>
          <p:nvPr/>
        </p:nvSpPr>
        <p:spPr>
          <a:xfrm>
            <a:off x="323850" y="620689"/>
            <a:ext cx="8424863" cy="648072"/>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2000" b="1" dirty="0" smtClean="0"/>
              <a:t>5.b.3</a:t>
            </a:r>
            <a:r>
              <a:rPr lang="el-GR" sz="2000" b="1" dirty="0"/>
              <a:t>: Βελτίωση της ετοιμότητας των φορέων για τη διαχείριση </a:t>
            </a:r>
            <a:r>
              <a:rPr lang="el-GR" sz="2000" b="1" dirty="0" smtClean="0"/>
              <a:t>καταστροφών</a:t>
            </a:r>
            <a:r>
              <a:rPr lang="en-US" sz="2000" b="1" dirty="0" smtClean="0"/>
              <a:t> - </a:t>
            </a:r>
            <a:r>
              <a:rPr lang="el-GR" sz="2000" b="1" dirty="0" smtClean="0"/>
              <a:t>ΑΜΕΣΗ</a:t>
            </a:r>
            <a:endParaRPr lang="el-GR" sz="2000" b="1" dirty="0"/>
          </a:p>
        </p:txBody>
      </p:sp>
      <p:sp>
        <p:nvSpPr>
          <p:cNvPr id="13" name="12 - Στρογγυλεμένο ορθογώνιο"/>
          <p:cNvSpPr/>
          <p:nvPr/>
        </p:nvSpPr>
        <p:spPr>
          <a:xfrm>
            <a:off x="323850" y="4437063"/>
            <a:ext cx="8424863" cy="79216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l-GR" b="1" u="sng" dirty="0">
                <a:solidFill>
                  <a:schemeClr val="tx1"/>
                </a:solidFill>
              </a:rPr>
              <a:t>Δικαιούχοι</a:t>
            </a:r>
            <a:r>
              <a:rPr lang="el-GR" b="1" dirty="0">
                <a:solidFill>
                  <a:schemeClr val="tx1"/>
                </a:solidFill>
              </a:rPr>
              <a:t> : </a:t>
            </a:r>
            <a:r>
              <a:rPr lang="el-GR" dirty="0">
                <a:solidFill>
                  <a:schemeClr val="tx1"/>
                </a:solidFill>
              </a:rPr>
              <a:t>Αποκεντρωμένη Διοίκηση Κρήτης, Περιφέρεια Κρήτης, ΟΤΑ Α’ </a:t>
            </a:r>
            <a:r>
              <a:rPr lang="el-GR" dirty="0" smtClean="0">
                <a:solidFill>
                  <a:schemeClr val="tx1"/>
                </a:solidFill>
              </a:rPr>
              <a:t>βαθμού, Υπουργείο </a:t>
            </a:r>
            <a:r>
              <a:rPr lang="el-GR" dirty="0">
                <a:solidFill>
                  <a:schemeClr val="tx1"/>
                </a:solidFill>
              </a:rPr>
              <a:t>Εσωτερικών &amp; Διοικητικής Ανασυγκρότησης, Λοιποί </a:t>
            </a:r>
            <a:r>
              <a:rPr lang="el-GR" dirty="0" smtClean="0">
                <a:solidFill>
                  <a:schemeClr val="tx1"/>
                </a:solidFill>
              </a:rPr>
              <a:t>φορείς</a:t>
            </a:r>
            <a:endParaRPr lang="el-GR" dirty="0">
              <a:solidFill>
                <a:schemeClr val="tx1"/>
              </a:solidFill>
            </a:endParaRPr>
          </a:p>
        </p:txBody>
      </p:sp>
      <p:sp>
        <p:nvSpPr>
          <p:cNvPr id="14" name="13 - Στρογγυλεμένο ορθογώνιο"/>
          <p:cNvSpPr/>
          <p:nvPr/>
        </p:nvSpPr>
        <p:spPr>
          <a:xfrm>
            <a:off x="323850" y="5300663"/>
            <a:ext cx="8424863" cy="792162"/>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l-GR" b="1" u="sng" dirty="0"/>
              <a:t>Προϋπολογισμός</a:t>
            </a:r>
            <a:r>
              <a:rPr lang="el-GR" b="1" dirty="0"/>
              <a:t> : </a:t>
            </a:r>
            <a:r>
              <a:rPr lang="el-GR" b="1" dirty="0" smtClean="0"/>
              <a:t>5.500.00,00 </a:t>
            </a:r>
            <a:r>
              <a:rPr lang="el-GR" b="1" dirty="0"/>
              <a:t>€</a:t>
            </a:r>
          </a:p>
        </p:txBody>
      </p:sp>
    </p:spTree>
    <p:extLst>
      <p:ext uri="{BB962C8B-B14F-4D97-AF65-F5344CB8AC3E}">
        <p14:creationId xmlns:p14="http://schemas.microsoft.com/office/powerpoint/2010/main" val="28166633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7 - Ομάδα"/>
          <p:cNvGrpSpPr>
            <a:grpSpLocks/>
          </p:cNvGrpSpPr>
          <p:nvPr/>
        </p:nvGrpSpPr>
        <p:grpSpPr bwMode="auto">
          <a:xfrm>
            <a:off x="755650" y="6165850"/>
            <a:ext cx="7777163" cy="647700"/>
            <a:chOff x="755576" y="6093296"/>
            <a:chExt cx="7776864" cy="647492"/>
          </a:xfrm>
        </p:grpSpPr>
        <p:pic>
          <p:nvPicPr>
            <p:cNvPr id="513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6093296"/>
              <a:ext cx="720080" cy="46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Εικόνα 1" descr="espa1420_logo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6093296"/>
              <a:ext cx="936104" cy="533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5" name="11 - Ορθογώνιο"/>
            <p:cNvSpPr>
              <a:spLocks noChangeArrowheads="1"/>
            </p:cNvSpPr>
            <p:nvPr/>
          </p:nvSpPr>
          <p:spPr bwMode="auto">
            <a:xfrm>
              <a:off x="755576" y="6525344"/>
              <a:ext cx="15999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l-GR" sz="800" b="1"/>
                <a:t>Ευρωπαϊκή Ένωση</a:t>
              </a:r>
              <a:endParaRPr lang="el-GR" altLang="el-GR" sz="800"/>
            </a:p>
          </p:txBody>
        </p:sp>
      </p:grpSp>
      <p:grpSp>
        <p:nvGrpSpPr>
          <p:cNvPr id="5123" name="12 - Ομάδα"/>
          <p:cNvGrpSpPr>
            <a:grpSpLocks/>
          </p:cNvGrpSpPr>
          <p:nvPr/>
        </p:nvGrpSpPr>
        <p:grpSpPr bwMode="auto">
          <a:xfrm>
            <a:off x="6988175" y="61416"/>
            <a:ext cx="2155825" cy="669925"/>
            <a:chOff x="6732240" y="188640"/>
            <a:chExt cx="2155434" cy="669465"/>
          </a:xfrm>
        </p:grpSpPr>
        <p:pic>
          <p:nvPicPr>
            <p:cNvPr id="5130" name="13 - Εικόνα" descr="NEW_LOGO_pep.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64288" y="332656"/>
              <a:ext cx="1723386" cy="52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Text Box 7"/>
            <p:cNvSpPr txBox="1">
              <a:spLocks noChangeArrowheads="1"/>
            </p:cNvSpPr>
            <p:nvPr/>
          </p:nvSpPr>
          <p:spPr bwMode="auto">
            <a:xfrm>
              <a:off x="6732240" y="188640"/>
              <a:ext cx="20162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lgn="ctr" eaLnBrk="1" hangingPunct="1">
                <a:spcAft>
                  <a:spcPts val="1000"/>
                </a:spcAft>
              </a:pPr>
              <a:r>
                <a:rPr lang="el-GR" altLang="el-GR" sz="1200" b="1" dirty="0">
                  <a:solidFill>
                    <a:srgbClr val="808080"/>
                  </a:solidFill>
                  <a:latin typeface="Calibri" pitchFamily="34" charset="0"/>
                </a:rPr>
                <a:t>ΠΕΡΙΦΕΡΕΙΑ ΚΡΗΤΗΣ</a:t>
              </a:r>
              <a:endParaRPr lang="el-GR" altLang="el-GR" sz="1200" dirty="0"/>
            </a:p>
          </p:txBody>
        </p:sp>
      </p:grpSp>
      <p:sp>
        <p:nvSpPr>
          <p:cNvPr id="11" name="10 - Στρογγυλεμένο ορθογώνιο"/>
          <p:cNvSpPr/>
          <p:nvPr/>
        </p:nvSpPr>
        <p:spPr>
          <a:xfrm>
            <a:off x="323850" y="1484784"/>
            <a:ext cx="8424863" cy="2880841"/>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l-GR" b="1" u="sng" dirty="0">
                <a:solidFill>
                  <a:schemeClr val="tx1"/>
                </a:solidFill>
              </a:rPr>
              <a:t>Περιγραφή</a:t>
            </a:r>
            <a:r>
              <a:rPr lang="el-GR" dirty="0">
                <a:solidFill>
                  <a:schemeClr val="tx1"/>
                </a:solidFill>
              </a:rPr>
              <a:t> : </a:t>
            </a:r>
            <a:r>
              <a:rPr lang="el-GR" dirty="0" smtClean="0">
                <a:solidFill>
                  <a:schemeClr val="tx1"/>
                </a:solidFill>
              </a:rPr>
              <a:t>Προβλέπονται παρεμβάσεις </a:t>
            </a:r>
            <a:r>
              <a:rPr lang="el-GR" dirty="0">
                <a:solidFill>
                  <a:schemeClr val="tx1"/>
                </a:solidFill>
              </a:rPr>
              <a:t>που </a:t>
            </a:r>
            <a:r>
              <a:rPr lang="el-GR" dirty="0" smtClean="0">
                <a:solidFill>
                  <a:schemeClr val="tx1"/>
                </a:solidFill>
              </a:rPr>
              <a:t>στοχεύουν στην ορθολογική </a:t>
            </a:r>
            <a:r>
              <a:rPr lang="el-GR" dirty="0">
                <a:solidFill>
                  <a:schemeClr val="tx1"/>
                </a:solidFill>
              </a:rPr>
              <a:t>διαχείριση των υδάτινων πόρων της Κρήτης, μέσω του περιορισμού των διαρροών στα δίκτυα ύδρευσης </a:t>
            </a:r>
            <a:r>
              <a:rPr lang="el-GR" dirty="0" smtClean="0">
                <a:solidFill>
                  <a:schemeClr val="tx1"/>
                </a:solidFill>
              </a:rPr>
              <a:t>και της </a:t>
            </a:r>
            <a:r>
              <a:rPr lang="el-GR" dirty="0">
                <a:solidFill>
                  <a:schemeClr val="tx1"/>
                </a:solidFill>
              </a:rPr>
              <a:t>εξασφάλισης καλής ποιότητας πόσιμου </a:t>
            </a:r>
            <a:r>
              <a:rPr lang="el-GR" dirty="0" smtClean="0">
                <a:solidFill>
                  <a:schemeClr val="tx1"/>
                </a:solidFill>
              </a:rPr>
              <a:t>νερού.</a:t>
            </a:r>
          </a:p>
          <a:p>
            <a:pPr algn="just">
              <a:defRPr/>
            </a:pPr>
            <a:r>
              <a:rPr lang="el-GR" dirty="0" smtClean="0">
                <a:solidFill>
                  <a:schemeClr val="tx1"/>
                </a:solidFill>
              </a:rPr>
              <a:t>(</a:t>
            </a:r>
            <a:r>
              <a:rPr lang="el-GR" dirty="0">
                <a:solidFill>
                  <a:schemeClr val="tx1"/>
                </a:solidFill>
              </a:rPr>
              <a:t>έργα κατασκευής νέων δικτύων και συστημάτων </a:t>
            </a:r>
            <a:r>
              <a:rPr lang="el-GR" dirty="0" smtClean="0">
                <a:solidFill>
                  <a:schemeClr val="tx1"/>
                </a:solidFill>
              </a:rPr>
              <a:t>ύδρευσης  &amp;  έργα αναβάθμισης </a:t>
            </a:r>
            <a:r>
              <a:rPr lang="el-GR" dirty="0">
                <a:solidFill>
                  <a:schemeClr val="tx1"/>
                </a:solidFill>
              </a:rPr>
              <a:t>– συμπλήρωσης υφισταμένων </a:t>
            </a:r>
            <a:r>
              <a:rPr lang="el-GR" dirty="0" smtClean="0">
                <a:solidFill>
                  <a:schemeClr val="tx1"/>
                </a:solidFill>
              </a:rPr>
              <a:t>δικτύων)</a:t>
            </a:r>
            <a:endParaRPr lang="el-GR" dirty="0">
              <a:solidFill>
                <a:schemeClr val="tx1"/>
              </a:solidFill>
            </a:endParaRPr>
          </a:p>
          <a:p>
            <a:pPr algn="just">
              <a:defRPr/>
            </a:pPr>
            <a:endParaRPr lang="en-US" dirty="0" smtClean="0">
              <a:solidFill>
                <a:schemeClr val="tx1"/>
              </a:solidFill>
            </a:endParaRPr>
          </a:p>
          <a:p>
            <a:pPr>
              <a:spcBef>
                <a:spcPts val="600"/>
              </a:spcBef>
              <a:defRPr/>
            </a:pPr>
            <a:r>
              <a:rPr lang="el-GR" b="1" u="sng" dirty="0" smtClean="0">
                <a:solidFill>
                  <a:schemeClr val="tx1"/>
                </a:solidFill>
              </a:rPr>
              <a:t>Ενεργοποίηση</a:t>
            </a:r>
            <a:r>
              <a:rPr lang="el-GR" dirty="0" smtClean="0">
                <a:solidFill>
                  <a:schemeClr val="tx1"/>
                </a:solidFill>
              </a:rPr>
              <a:t> : Δ’ Τρίμηνο 2016</a:t>
            </a:r>
            <a:endParaRPr lang="el-GR" dirty="0">
              <a:solidFill>
                <a:schemeClr val="tx1"/>
              </a:solidFill>
            </a:endParaRPr>
          </a:p>
        </p:txBody>
      </p:sp>
      <p:sp>
        <p:nvSpPr>
          <p:cNvPr id="12" name="11 - Στρογγυλεμένο ορθογώνιο"/>
          <p:cNvSpPr/>
          <p:nvPr/>
        </p:nvSpPr>
        <p:spPr>
          <a:xfrm>
            <a:off x="323849" y="706884"/>
            <a:ext cx="8424863" cy="614708"/>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2000" b="1" dirty="0" smtClean="0"/>
              <a:t>6.b.4</a:t>
            </a:r>
            <a:r>
              <a:rPr lang="el-GR" sz="2000" b="1" dirty="0"/>
              <a:t>: Υποδομές ορθολογικής διαχείρισης υδατικών πόρων (πόσιμο νερό</a:t>
            </a:r>
            <a:r>
              <a:rPr lang="el-GR" sz="2000" b="1" dirty="0" smtClean="0"/>
              <a:t>)</a:t>
            </a:r>
            <a:r>
              <a:rPr lang="en-US" sz="2000" b="1" dirty="0"/>
              <a:t> - </a:t>
            </a:r>
            <a:r>
              <a:rPr lang="el-GR" sz="2000" b="1" dirty="0"/>
              <a:t>ΣΥΓΚΡΙΤΙΚΗ</a:t>
            </a:r>
          </a:p>
        </p:txBody>
      </p:sp>
      <p:sp>
        <p:nvSpPr>
          <p:cNvPr id="13" name="12 - Στρογγυλεμένο ορθογώνιο"/>
          <p:cNvSpPr/>
          <p:nvPr/>
        </p:nvSpPr>
        <p:spPr>
          <a:xfrm>
            <a:off x="323850" y="4437063"/>
            <a:ext cx="8424863" cy="792162"/>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l-GR" b="1" u="sng" dirty="0">
                <a:solidFill>
                  <a:schemeClr val="tx1"/>
                </a:solidFill>
              </a:rPr>
              <a:t>Δικαιούχοι</a:t>
            </a:r>
            <a:r>
              <a:rPr lang="el-GR" b="1" dirty="0">
                <a:solidFill>
                  <a:schemeClr val="tx1"/>
                </a:solidFill>
              </a:rPr>
              <a:t> : </a:t>
            </a:r>
            <a:r>
              <a:rPr lang="el-GR" dirty="0">
                <a:solidFill>
                  <a:schemeClr val="tx1"/>
                </a:solidFill>
              </a:rPr>
              <a:t>Περιφέρεια Κρήτης, ΟΤΑ Α’ βαθμού, ΔΕΥΑ, Λοιποί </a:t>
            </a:r>
            <a:r>
              <a:rPr lang="el-GR" dirty="0" smtClean="0">
                <a:solidFill>
                  <a:schemeClr val="tx1"/>
                </a:solidFill>
              </a:rPr>
              <a:t>φορείς</a:t>
            </a:r>
            <a:endParaRPr lang="el-GR" dirty="0">
              <a:solidFill>
                <a:schemeClr val="tx1"/>
              </a:solidFill>
            </a:endParaRPr>
          </a:p>
        </p:txBody>
      </p:sp>
      <p:sp>
        <p:nvSpPr>
          <p:cNvPr id="14" name="13 - Στρογγυλεμένο ορθογώνιο"/>
          <p:cNvSpPr/>
          <p:nvPr/>
        </p:nvSpPr>
        <p:spPr>
          <a:xfrm>
            <a:off x="323850" y="5300663"/>
            <a:ext cx="8424863" cy="79216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l-GR" b="1" u="sng" dirty="0"/>
              <a:t>Προϋπολογισμός</a:t>
            </a:r>
            <a:r>
              <a:rPr lang="el-GR" b="1" dirty="0"/>
              <a:t> : </a:t>
            </a:r>
            <a:r>
              <a:rPr lang="el-GR" b="1" dirty="0" smtClean="0"/>
              <a:t>7.200.000,00 </a:t>
            </a:r>
            <a:r>
              <a:rPr lang="el-GR" b="1" dirty="0"/>
              <a:t>€</a:t>
            </a:r>
          </a:p>
        </p:txBody>
      </p:sp>
    </p:spTree>
    <p:extLst>
      <p:ext uri="{BB962C8B-B14F-4D97-AF65-F5344CB8AC3E}">
        <p14:creationId xmlns:p14="http://schemas.microsoft.com/office/powerpoint/2010/main" val="9371459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7 - Ομάδα"/>
          <p:cNvGrpSpPr>
            <a:grpSpLocks/>
          </p:cNvGrpSpPr>
          <p:nvPr/>
        </p:nvGrpSpPr>
        <p:grpSpPr bwMode="auto">
          <a:xfrm>
            <a:off x="755650" y="6165850"/>
            <a:ext cx="7777163" cy="647700"/>
            <a:chOff x="755576" y="6093296"/>
            <a:chExt cx="7776864" cy="647492"/>
          </a:xfrm>
        </p:grpSpPr>
        <p:pic>
          <p:nvPicPr>
            <p:cNvPr id="513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6093296"/>
              <a:ext cx="720080" cy="46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Εικόνα 1" descr="espa1420_logo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6093296"/>
              <a:ext cx="936104" cy="533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5" name="11 - Ορθογώνιο"/>
            <p:cNvSpPr>
              <a:spLocks noChangeArrowheads="1"/>
            </p:cNvSpPr>
            <p:nvPr/>
          </p:nvSpPr>
          <p:spPr bwMode="auto">
            <a:xfrm>
              <a:off x="755576" y="6525344"/>
              <a:ext cx="15999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l-GR" sz="800" b="1"/>
                <a:t>Ευρωπαϊκή Ένωση</a:t>
              </a:r>
              <a:endParaRPr lang="el-GR" altLang="el-GR" sz="800"/>
            </a:p>
          </p:txBody>
        </p:sp>
      </p:grpSp>
      <p:grpSp>
        <p:nvGrpSpPr>
          <p:cNvPr id="5123" name="12 - Ομάδα"/>
          <p:cNvGrpSpPr>
            <a:grpSpLocks/>
          </p:cNvGrpSpPr>
          <p:nvPr/>
        </p:nvGrpSpPr>
        <p:grpSpPr bwMode="auto">
          <a:xfrm>
            <a:off x="6985166" y="65539"/>
            <a:ext cx="2155825" cy="669925"/>
            <a:chOff x="6732240" y="188640"/>
            <a:chExt cx="2155434" cy="669465"/>
          </a:xfrm>
        </p:grpSpPr>
        <p:pic>
          <p:nvPicPr>
            <p:cNvPr id="5130" name="13 - Εικόνα" descr="NEW_LOGO_pep.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64288" y="332656"/>
              <a:ext cx="1723386" cy="52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Text Box 7"/>
            <p:cNvSpPr txBox="1">
              <a:spLocks noChangeArrowheads="1"/>
            </p:cNvSpPr>
            <p:nvPr/>
          </p:nvSpPr>
          <p:spPr bwMode="auto">
            <a:xfrm>
              <a:off x="6732240" y="188640"/>
              <a:ext cx="20162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lgn="ctr" eaLnBrk="1" hangingPunct="1">
                <a:spcAft>
                  <a:spcPts val="1000"/>
                </a:spcAft>
              </a:pPr>
              <a:r>
                <a:rPr lang="el-GR" altLang="el-GR" sz="1200" b="1" dirty="0">
                  <a:solidFill>
                    <a:srgbClr val="808080"/>
                  </a:solidFill>
                  <a:latin typeface="Calibri" pitchFamily="34" charset="0"/>
                </a:rPr>
                <a:t>ΠΕΡΙΦΕΡΕΙΑ ΚΡΗΤΗΣ</a:t>
              </a:r>
              <a:endParaRPr lang="el-GR" altLang="el-GR" sz="1200" dirty="0"/>
            </a:p>
          </p:txBody>
        </p:sp>
      </p:grpSp>
      <p:sp>
        <p:nvSpPr>
          <p:cNvPr id="11" name="10 - Στρογγυλεμένο ορθογώνιο"/>
          <p:cNvSpPr/>
          <p:nvPr/>
        </p:nvSpPr>
        <p:spPr>
          <a:xfrm>
            <a:off x="323850" y="1340768"/>
            <a:ext cx="8424863" cy="4752528"/>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ts val="300"/>
              </a:spcBef>
              <a:spcAft>
                <a:spcPts val="300"/>
              </a:spcAft>
              <a:defRPr/>
            </a:pPr>
            <a:r>
              <a:rPr lang="el-GR" b="1" u="sng" dirty="0">
                <a:solidFill>
                  <a:schemeClr val="tx1"/>
                </a:solidFill>
              </a:rPr>
              <a:t>Αναγκαιότητα υλοποίησης της Πράξης:</a:t>
            </a:r>
          </a:p>
          <a:p>
            <a:pPr marL="285750" indent="-285750">
              <a:spcBef>
                <a:spcPts val="300"/>
              </a:spcBef>
              <a:spcAft>
                <a:spcPts val="300"/>
              </a:spcAft>
              <a:buFont typeface="Arial" panose="020B0604020202020204" pitchFamily="34" charset="0"/>
              <a:buChar char="•"/>
              <a:defRPr/>
            </a:pPr>
            <a:r>
              <a:rPr lang="el-GR" dirty="0" err="1">
                <a:solidFill>
                  <a:schemeClr val="tx1"/>
                </a:solidFill>
              </a:rPr>
              <a:t>Βαθμ</a:t>
            </a:r>
            <a:r>
              <a:rPr lang="el-GR" dirty="0">
                <a:solidFill>
                  <a:schemeClr val="tx1"/>
                </a:solidFill>
              </a:rPr>
              <a:t>. </a:t>
            </a:r>
            <a:r>
              <a:rPr lang="el-GR" b="1" dirty="0">
                <a:solidFill>
                  <a:schemeClr val="tx1"/>
                </a:solidFill>
              </a:rPr>
              <a:t>10</a:t>
            </a:r>
            <a:r>
              <a:rPr lang="el-GR" dirty="0">
                <a:solidFill>
                  <a:schemeClr val="tx1"/>
                </a:solidFill>
              </a:rPr>
              <a:t> - Η πρόταση αφορά </a:t>
            </a:r>
            <a:r>
              <a:rPr lang="el-GR" dirty="0" smtClean="0">
                <a:solidFill>
                  <a:schemeClr val="tx1"/>
                </a:solidFill>
              </a:rPr>
              <a:t>σε αντικατάσταση </a:t>
            </a:r>
            <a:r>
              <a:rPr lang="el-GR" dirty="0">
                <a:solidFill>
                  <a:schemeClr val="tx1"/>
                </a:solidFill>
              </a:rPr>
              <a:t>δικτύων ύδρευσης κατασκευασμένων από επικίνδυνα και ακατάλληλα υλικά (</a:t>
            </a:r>
            <a:r>
              <a:rPr lang="el-GR" dirty="0" err="1">
                <a:solidFill>
                  <a:schemeClr val="tx1"/>
                </a:solidFill>
              </a:rPr>
              <a:t>αμιαντοσωλήνες</a:t>
            </a:r>
            <a:r>
              <a:rPr lang="el-GR" dirty="0" smtClean="0">
                <a:solidFill>
                  <a:schemeClr val="tx1"/>
                </a:solidFill>
              </a:rPr>
              <a:t>)</a:t>
            </a:r>
            <a:endParaRPr lang="el-GR" dirty="0">
              <a:solidFill>
                <a:schemeClr val="tx1"/>
              </a:solidFill>
            </a:endParaRPr>
          </a:p>
          <a:p>
            <a:pPr marL="285750" indent="-285750">
              <a:spcBef>
                <a:spcPts val="300"/>
              </a:spcBef>
              <a:spcAft>
                <a:spcPts val="300"/>
              </a:spcAft>
              <a:buFont typeface="Arial" panose="020B0604020202020204" pitchFamily="34" charset="0"/>
              <a:buChar char="•"/>
              <a:defRPr/>
            </a:pPr>
            <a:r>
              <a:rPr lang="el-GR" dirty="0" err="1">
                <a:solidFill>
                  <a:schemeClr val="tx1"/>
                </a:solidFill>
              </a:rPr>
              <a:t>Βαθμ</a:t>
            </a:r>
            <a:r>
              <a:rPr lang="el-GR" dirty="0">
                <a:solidFill>
                  <a:schemeClr val="tx1"/>
                </a:solidFill>
              </a:rPr>
              <a:t>. </a:t>
            </a:r>
            <a:r>
              <a:rPr lang="el-GR" b="1" dirty="0" smtClean="0">
                <a:solidFill>
                  <a:schemeClr val="tx1"/>
                </a:solidFill>
              </a:rPr>
              <a:t>9</a:t>
            </a:r>
            <a:r>
              <a:rPr lang="el-GR" dirty="0" smtClean="0">
                <a:solidFill>
                  <a:schemeClr val="tx1"/>
                </a:solidFill>
              </a:rPr>
              <a:t> </a:t>
            </a:r>
            <a:r>
              <a:rPr lang="el-GR" dirty="0">
                <a:solidFill>
                  <a:schemeClr val="tx1"/>
                </a:solidFill>
              </a:rPr>
              <a:t>- Η πρόταση αφορά σε </a:t>
            </a:r>
            <a:r>
              <a:rPr lang="el-GR" dirty="0" smtClean="0">
                <a:solidFill>
                  <a:schemeClr val="tx1"/>
                </a:solidFill>
              </a:rPr>
              <a:t>παρεμβάσεις </a:t>
            </a:r>
            <a:r>
              <a:rPr lang="el-GR" dirty="0">
                <a:solidFill>
                  <a:schemeClr val="tx1"/>
                </a:solidFill>
              </a:rPr>
              <a:t>που αντιμετωπίζουν σημαντικά </a:t>
            </a:r>
            <a:r>
              <a:rPr lang="el-GR" b="1" dirty="0">
                <a:solidFill>
                  <a:schemeClr val="tx1"/>
                </a:solidFill>
              </a:rPr>
              <a:t>προβλήματα διαρροών </a:t>
            </a:r>
            <a:r>
              <a:rPr lang="el-GR" dirty="0">
                <a:solidFill>
                  <a:schemeClr val="tx1"/>
                </a:solidFill>
              </a:rPr>
              <a:t>σε δίκτυα ύδρευσης, με </a:t>
            </a:r>
            <a:r>
              <a:rPr lang="el-GR" b="1" dirty="0">
                <a:solidFill>
                  <a:schemeClr val="tx1"/>
                </a:solidFill>
              </a:rPr>
              <a:t>τεκμηριωμένες</a:t>
            </a:r>
            <a:r>
              <a:rPr lang="el-GR" dirty="0">
                <a:solidFill>
                  <a:schemeClr val="tx1"/>
                </a:solidFill>
              </a:rPr>
              <a:t> απώλειες νερού στο δίκτυο διανομής σε </a:t>
            </a:r>
            <a:r>
              <a:rPr lang="el-GR" b="1" dirty="0">
                <a:solidFill>
                  <a:schemeClr val="tx1"/>
                </a:solidFill>
              </a:rPr>
              <a:t>οικισμούς άνω των 10.000 </a:t>
            </a:r>
            <a:r>
              <a:rPr lang="el-GR" b="1" dirty="0" smtClean="0">
                <a:solidFill>
                  <a:schemeClr val="tx1"/>
                </a:solidFill>
              </a:rPr>
              <a:t>κατοίκων</a:t>
            </a:r>
            <a:endParaRPr lang="el-GR" dirty="0">
              <a:solidFill>
                <a:schemeClr val="tx1"/>
              </a:solidFill>
            </a:endParaRPr>
          </a:p>
          <a:p>
            <a:pPr marL="285750" indent="-285750">
              <a:spcBef>
                <a:spcPts val="300"/>
              </a:spcBef>
              <a:spcAft>
                <a:spcPts val="300"/>
              </a:spcAft>
              <a:buFont typeface="Arial" panose="020B0604020202020204" pitchFamily="34" charset="0"/>
              <a:buChar char="•"/>
              <a:defRPr/>
            </a:pPr>
            <a:r>
              <a:rPr lang="el-GR" dirty="0" err="1">
                <a:solidFill>
                  <a:schemeClr val="tx1"/>
                </a:solidFill>
              </a:rPr>
              <a:t>Βαθμ</a:t>
            </a:r>
            <a:r>
              <a:rPr lang="el-GR" dirty="0">
                <a:solidFill>
                  <a:schemeClr val="tx1"/>
                </a:solidFill>
              </a:rPr>
              <a:t>. </a:t>
            </a:r>
            <a:r>
              <a:rPr lang="el-GR" b="1" dirty="0" smtClean="0">
                <a:solidFill>
                  <a:schemeClr val="tx1"/>
                </a:solidFill>
              </a:rPr>
              <a:t>6</a:t>
            </a:r>
            <a:r>
              <a:rPr lang="el-GR" dirty="0" smtClean="0">
                <a:solidFill>
                  <a:schemeClr val="tx1"/>
                </a:solidFill>
              </a:rPr>
              <a:t> </a:t>
            </a:r>
            <a:r>
              <a:rPr lang="el-GR" dirty="0">
                <a:solidFill>
                  <a:schemeClr val="tx1"/>
                </a:solidFill>
              </a:rPr>
              <a:t>- Η πρόταση αφορά σε </a:t>
            </a:r>
            <a:r>
              <a:rPr lang="el-GR" dirty="0" smtClean="0">
                <a:solidFill>
                  <a:schemeClr val="tx1"/>
                </a:solidFill>
              </a:rPr>
              <a:t>κάλυψη </a:t>
            </a:r>
            <a:r>
              <a:rPr lang="el-GR" dirty="0">
                <a:solidFill>
                  <a:schemeClr val="tx1"/>
                </a:solidFill>
              </a:rPr>
              <a:t>της </a:t>
            </a:r>
            <a:r>
              <a:rPr lang="el-GR" b="1" dirty="0">
                <a:solidFill>
                  <a:schemeClr val="tx1"/>
                </a:solidFill>
              </a:rPr>
              <a:t>αυξημένης ζήτησης </a:t>
            </a:r>
            <a:r>
              <a:rPr lang="el-GR" dirty="0">
                <a:solidFill>
                  <a:schemeClr val="tx1"/>
                </a:solidFill>
              </a:rPr>
              <a:t>σε πόσιμο νερό σε αστικά κέντρα ή/και σε περιοχές με έντονη οικιστική </a:t>
            </a:r>
            <a:r>
              <a:rPr lang="el-GR" dirty="0" smtClean="0">
                <a:solidFill>
                  <a:schemeClr val="tx1"/>
                </a:solidFill>
              </a:rPr>
              <a:t>ανάπτυξη</a:t>
            </a:r>
            <a:endParaRPr lang="el-GR" dirty="0">
              <a:solidFill>
                <a:schemeClr val="tx1"/>
              </a:solidFill>
            </a:endParaRPr>
          </a:p>
          <a:p>
            <a:pPr marL="285750" indent="-285750">
              <a:spcBef>
                <a:spcPts val="300"/>
              </a:spcBef>
              <a:spcAft>
                <a:spcPts val="300"/>
              </a:spcAft>
              <a:buFont typeface="Arial" panose="020B0604020202020204" pitchFamily="34" charset="0"/>
              <a:buChar char="•"/>
              <a:defRPr/>
            </a:pPr>
            <a:r>
              <a:rPr lang="el-GR" dirty="0" err="1">
                <a:solidFill>
                  <a:schemeClr val="tx1"/>
                </a:solidFill>
              </a:rPr>
              <a:t>Βαθμ</a:t>
            </a:r>
            <a:r>
              <a:rPr lang="el-GR" dirty="0">
                <a:solidFill>
                  <a:schemeClr val="tx1"/>
                </a:solidFill>
              </a:rPr>
              <a:t>. </a:t>
            </a:r>
            <a:r>
              <a:rPr lang="el-GR" b="1" dirty="0" smtClean="0">
                <a:solidFill>
                  <a:schemeClr val="tx1"/>
                </a:solidFill>
              </a:rPr>
              <a:t>5</a:t>
            </a:r>
            <a:r>
              <a:rPr lang="el-GR" dirty="0" smtClean="0">
                <a:solidFill>
                  <a:schemeClr val="tx1"/>
                </a:solidFill>
              </a:rPr>
              <a:t> </a:t>
            </a:r>
            <a:r>
              <a:rPr lang="el-GR" dirty="0">
                <a:solidFill>
                  <a:schemeClr val="tx1"/>
                </a:solidFill>
              </a:rPr>
              <a:t>- Η πρόταση αφορά σε </a:t>
            </a:r>
            <a:r>
              <a:rPr lang="el-GR" dirty="0" smtClean="0">
                <a:solidFill>
                  <a:schemeClr val="tx1"/>
                </a:solidFill>
              </a:rPr>
              <a:t>απλή </a:t>
            </a:r>
            <a:r>
              <a:rPr lang="el-GR" dirty="0">
                <a:solidFill>
                  <a:schemeClr val="tx1"/>
                </a:solidFill>
              </a:rPr>
              <a:t>αντικατάσταση εσωτερικού δικτύου ύδρευσης που </a:t>
            </a:r>
            <a:r>
              <a:rPr lang="el-GR" dirty="0" smtClean="0">
                <a:solidFill>
                  <a:schemeClr val="tx1"/>
                </a:solidFill>
              </a:rPr>
              <a:t>με μικρά </a:t>
            </a:r>
            <a:r>
              <a:rPr lang="el-GR" dirty="0">
                <a:solidFill>
                  <a:schemeClr val="tx1"/>
                </a:solidFill>
              </a:rPr>
              <a:t>προβλήματα </a:t>
            </a:r>
            <a:r>
              <a:rPr lang="el-GR" dirty="0" smtClean="0">
                <a:solidFill>
                  <a:schemeClr val="tx1"/>
                </a:solidFill>
              </a:rPr>
              <a:t>επάρκειας/απωλειών </a:t>
            </a:r>
            <a:r>
              <a:rPr lang="el-GR" dirty="0">
                <a:solidFill>
                  <a:schemeClr val="tx1"/>
                </a:solidFill>
              </a:rPr>
              <a:t>ή </a:t>
            </a:r>
            <a:r>
              <a:rPr lang="el-GR" dirty="0" smtClean="0">
                <a:solidFill>
                  <a:schemeClr val="tx1"/>
                </a:solidFill>
              </a:rPr>
              <a:t>σε κατασκευή </a:t>
            </a:r>
            <a:r>
              <a:rPr lang="el-GR" dirty="0">
                <a:solidFill>
                  <a:schemeClr val="tx1"/>
                </a:solidFill>
              </a:rPr>
              <a:t>νέων εξωτερικών δικτύων </a:t>
            </a:r>
            <a:r>
              <a:rPr lang="el-GR" dirty="0" smtClean="0">
                <a:solidFill>
                  <a:schemeClr val="tx1"/>
                </a:solidFill>
              </a:rPr>
              <a:t>μεταφοράς πόσιμου νερού</a:t>
            </a:r>
            <a:endParaRPr lang="el-GR" dirty="0">
              <a:solidFill>
                <a:schemeClr val="tx1"/>
              </a:solidFill>
            </a:endParaRPr>
          </a:p>
          <a:p>
            <a:pPr>
              <a:spcBef>
                <a:spcPts val="300"/>
              </a:spcBef>
              <a:spcAft>
                <a:spcPts val="300"/>
              </a:spcAft>
              <a:defRPr/>
            </a:pPr>
            <a:endParaRPr lang="el-GR" dirty="0">
              <a:solidFill>
                <a:schemeClr val="tx1"/>
              </a:solidFill>
            </a:endParaRPr>
          </a:p>
          <a:p>
            <a:pPr>
              <a:spcBef>
                <a:spcPts val="300"/>
              </a:spcBef>
              <a:spcAft>
                <a:spcPts val="300"/>
              </a:spcAft>
              <a:defRPr/>
            </a:pPr>
            <a:r>
              <a:rPr lang="el-GR" b="1" u="sng" dirty="0">
                <a:solidFill>
                  <a:schemeClr val="tx1"/>
                </a:solidFill>
              </a:rPr>
              <a:t>Ωριμότητα πράξης:</a:t>
            </a:r>
            <a:r>
              <a:rPr lang="el-GR" dirty="0">
                <a:solidFill>
                  <a:schemeClr val="tx1"/>
                </a:solidFill>
              </a:rPr>
              <a:t> Μελέτες και το σύνολο των απαιτούμενων </a:t>
            </a:r>
            <a:r>
              <a:rPr lang="el-GR" dirty="0" err="1" smtClean="0">
                <a:solidFill>
                  <a:schemeClr val="tx1"/>
                </a:solidFill>
              </a:rPr>
              <a:t>Αδειοδοτήσεων</a:t>
            </a:r>
            <a:endParaRPr lang="el-GR" b="1" u="sng" dirty="0">
              <a:solidFill>
                <a:schemeClr val="tx1"/>
              </a:solidFill>
            </a:endParaRPr>
          </a:p>
        </p:txBody>
      </p:sp>
      <p:sp>
        <p:nvSpPr>
          <p:cNvPr id="12" name="11 - Στρογγυλεμένο ορθογώνιο"/>
          <p:cNvSpPr/>
          <p:nvPr/>
        </p:nvSpPr>
        <p:spPr>
          <a:xfrm>
            <a:off x="323850" y="764705"/>
            <a:ext cx="8424863" cy="50405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2000" b="1" dirty="0" smtClean="0"/>
              <a:t>6.b.4: </a:t>
            </a:r>
            <a:r>
              <a:rPr lang="el-GR" sz="2000" b="1" dirty="0"/>
              <a:t>ΚΡΙΤΗΡΙΑ </a:t>
            </a:r>
            <a:r>
              <a:rPr lang="el-GR" sz="2000" b="1" dirty="0" smtClean="0"/>
              <a:t>ΑΞΙΟΛΟΓΗΣΗΣ</a:t>
            </a:r>
            <a:endParaRPr lang="el-GR" sz="2000" b="1" dirty="0"/>
          </a:p>
        </p:txBody>
      </p:sp>
    </p:spTree>
    <p:extLst>
      <p:ext uri="{BB962C8B-B14F-4D97-AF65-F5344CB8AC3E}">
        <p14:creationId xmlns:p14="http://schemas.microsoft.com/office/powerpoint/2010/main" val="38235979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7 - Ομάδα"/>
          <p:cNvGrpSpPr>
            <a:grpSpLocks/>
          </p:cNvGrpSpPr>
          <p:nvPr/>
        </p:nvGrpSpPr>
        <p:grpSpPr bwMode="auto">
          <a:xfrm>
            <a:off x="755650" y="6165850"/>
            <a:ext cx="7777163" cy="647700"/>
            <a:chOff x="755576" y="6093296"/>
            <a:chExt cx="7776864" cy="647492"/>
          </a:xfrm>
        </p:grpSpPr>
        <p:pic>
          <p:nvPicPr>
            <p:cNvPr id="513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6093296"/>
              <a:ext cx="720080" cy="46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Εικόνα 1" descr="espa1420_logo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6093296"/>
              <a:ext cx="936104" cy="533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5" name="11 - Ορθογώνιο"/>
            <p:cNvSpPr>
              <a:spLocks noChangeArrowheads="1"/>
            </p:cNvSpPr>
            <p:nvPr/>
          </p:nvSpPr>
          <p:spPr bwMode="auto">
            <a:xfrm>
              <a:off x="755576" y="6525344"/>
              <a:ext cx="15999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l-GR" sz="800" b="1"/>
                <a:t>Ευρωπαϊκή Ένωση</a:t>
              </a:r>
              <a:endParaRPr lang="el-GR" altLang="el-GR" sz="800"/>
            </a:p>
          </p:txBody>
        </p:sp>
      </p:grpSp>
      <p:grpSp>
        <p:nvGrpSpPr>
          <p:cNvPr id="5123" name="12 - Ομάδα"/>
          <p:cNvGrpSpPr>
            <a:grpSpLocks/>
          </p:cNvGrpSpPr>
          <p:nvPr/>
        </p:nvGrpSpPr>
        <p:grpSpPr bwMode="auto">
          <a:xfrm>
            <a:off x="6988175" y="61416"/>
            <a:ext cx="2155825" cy="669925"/>
            <a:chOff x="6732240" y="188640"/>
            <a:chExt cx="2155434" cy="669465"/>
          </a:xfrm>
        </p:grpSpPr>
        <p:pic>
          <p:nvPicPr>
            <p:cNvPr id="5130" name="13 - Εικόνα" descr="NEW_LOGO_pep.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64288" y="332656"/>
              <a:ext cx="1723386" cy="52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Text Box 7"/>
            <p:cNvSpPr txBox="1">
              <a:spLocks noChangeArrowheads="1"/>
            </p:cNvSpPr>
            <p:nvPr/>
          </p:nvSpPr>
          <p:spPr bwMode="auto">
            <a:xfrm>
              <a:off x="6732240" y="188640"/>
              <a:ext cx="20162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lgn="ctr" eaLnBrk="1" hangingPunct="1">
                <a:spcAft>
                  <a:spcPts val="1000"/>
                </a:spcAft>
              </a:pPr>
              <a:r>
                <a:rPr lang="el-GR" altLang="el-GR" sz="1200" b="1" dirty="0">
                  <a:solidFill>
                    <a:srgbClr val="808080"/>
                  </a:solidFill>
                  <a:latin typeface="Calibri" pitchFamily="34" charset="0"/>
                </a:rPr>
                <a:t>ΠΕΡΙΦΕΡΕΙΑ ΚΡΗΤΗΣ</a:t>
              </a:r>
              <a:endParaRPr lang="el-GR" altLang="el-GR" sz="1200" dirty="0"/>
            </a:p>
          </p:txBody>
        </p:sp>
      </p:grpSp>
      <p:sp>
        <p:nvSpPr>
          <p:cNvPr id="11" name="10 - Στρογγυλεμένο ορθογώνιο"/>
          <p:cNvSpPr/>
          <p:nvPr/>
        </p:nvSpPr>
        <p:spPr>
          <a:xfrm>
            <a:off x="323850" y="1556792"/>
            <a:ext cx="8424863" cy="36004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l-GR" b="1" u="sng" dirty="0">
                <a:solidFill>
                  <a:schemeClr val="tx1"/>
                </a:solidFill>
              </a:rPr>
              <a:t>Περιγραφή</a:t>
            </a:r>
            <a:r>
              <a:rPr lang="el-GR" dirty="0">
                <a:solidFill>
                  <a:schemeClr val="tx1"/>
                </a:solidFill>
              </a:rPr>
              <a:t> </a:t>
            </a:r>
            <a:r>
              <a:rPr lang="el-GR" dirty="0" smtClean="0">
                <a:solidFill>
                  <a:schemeClr val="tx1"/>
                </a:solidFill>
              </a:rPr>
              <a:t>: Π</a:t>
            </a:r>
            <a:r>
              <a:rPr lang="el-GR" sz="1600" dirty="0" smtClean="0">
                <a:solidFill>
                  <a:schemeClr val="tx1"/>
                </a:solidFill>
              </a:rPr>
              <a:t>ροβλέπεται </a:t>
            </a:r>
            <a:r>
              <a:rPr lang="el-GR" sz="1600" dirty="0">
                <a:solidFill>
                  <a:schemeClr val="tx1"/>
                </a:solidFill>
              </a:rPr>
              <a:t>η χρηματοδότηση πράξεων </a:t>
            </a:r>
            <a:r>
              <a:rPr lang="el-GR" sz="1600" dirty="0" smtClean="0">
                <a:solidFill>
                  <a:schemeClr val="tx1"/>
                </a:solidFill>
              </a:rPr>
              <a:t>που έχουν </a:t>
            </a:r>
            <a:r>
              <a:rPr lang="el-GR" sz="1600" dirty="0">
                <a:solidFill>
                  <a:schemeClr val="tx1"/>
                </a:solidFill>
              </a:rPr>
              <a:t>αναδειχθεί από το Σχέδιο Διαχείρισης των Λεκανών Απορροής του Υδατικού Διαμερίσματος της </a:t>
            </a:r>
            <a:r>
              <a:rPr lang="el-GR" sz="1600" dirty="0" smtClean="0">
                <a:solidFill>
                  <a:schemeClr val="tx1"/>
                </a:solidFill>
              </a:rPr>
              <a:t>Κρήτης. Ειδικότερα:</a:t>
            </a:r>
          </a:p>
          <a:p>
            <a:pPr marL="171450" indent="-171450">
              <a:buFont typeface="Arial" panose="020B0604020202020204" pitchFamily="34" charset="0"/>
              <a:buChar char="•"/>
              <a:defRPr/>
            </a:pPr>
            <a:r>
              <a:rPr lang="el-GR" sz="1500" dirty="0" smtClean="0">
                <a:solidFill>
                  <a:schemeClr val="tx1"/>
                </a:solidFill>
              </a:rPr>
              <a:t>Ανάπτυξη </a:t>
            </a:r>
            <a:r>
              <a:rPr lang="el-GR" sz="1500" dirty="0">
                <a:solidFill>
                  <a:schemeClr val="tx1"/>
                </a:solidFill>
              </a:rPr>
              <a:t>Συστήματος Παρακολούθησης και </a:t>
            </a:r>
            <a:r>
              <a:rPr lang="el-GR" sz="1500" dirty="0" smtClean="0">
                <a:solidFill>
                  <a:schemeClr val="tx1"/>
                </a:solidFill>
              </a:rPr>
              <a:t>υπηρεσίες </a:t>
            </a:r>
            <a:r>
              <a:rPr lang="el-GR" sz="1500" dirty="0">
                <a:solidFill>
                  <a:schemeClr val="tx1"/>
                </a:solidFill>
              </a:rPr>
              <a:t>υποστήριξης για την εφαρμογή των μέτρων του Σχεδίου Διαχείρισης </a:t>
            </a:r>
            <a:endParaRPr lang="el-GR" sz="1500" dirty="0" smtClean="0">
              <a:solidFill>
                <a:schemeClr val="tx1"/>
              </a:solidFill>
            </a:endParaRPr>
          </a:p>
          <a:p>
            <a:pPr marL="171450" indent="-171450">
              <a:buFont typeface="Arial" panose="020B0604020202020204" pitchFamily="34" charset="0"/>
              <a:buChar char="•"/>
              <a:defRPr/>
            </a:pPr>
            <a:r>
              <a:rPr lang="el-GR" sz="1500" dirty="0" smtClean="0">
                <a:solidFill>
                  <a:schemeClr val="tx1"/>
                </a:solidFill>
              </a:rPr>
              <a:t>Λεπτομερής </a:t>
            </a:r>
            <a:r>
              <a:rPr lang="el-GR" sz="1500" dirty="0">
                <a:solidFill>
                  <a:schemeClr val="tx1"/>
                </a:solidFill>
              </a:rPr>
              <a:t>Οριοθέτηση ζωνών προστασίας σημείων  υδροληψίας για απολήψεις νερού ύδρευσης</a:t>
            </a:r>
          </a:p>
          <a:p>
            <a:pPr marL="171450" indent="-171450">
              <a:buFont typeface="Arial" panose="020B0604020202020204" pitchFamily="34" charset="0"/>
              <a:buChar char="•"/>
              <a:defRPr/>
            </a:pPr>
            <a:r>
              <a:rPr lang="el-GR" sz="1500" dirty="0" smtClean="0">
                <a:solidFill>
                  <a:schemeClr val="tx1"/>
                </a:solidFill>
              </a:rPr>
              <a:t>Εκπόνηση </a:t>
            </a:r>
            <a:r>
              <a:rPr lang="el-GR" sz="1500" dirty="0">
                <a:solidFill>
                  <a:schemeClr val="tx1"/>
                </a:solidFill>
              </a:rPr>
              <a:t>μελετών για τις λίμνες και τα ιδιαιτέρως τροποποιημένα υδατικά συστήματα της </a:t>
            </a:r>
            <a:r>
              <a:rPr lang="el-GR" sz="1500" dirty="0" smtClean="0">
                <a:solidFill>
                  <a:schemeClr val="tx1"/>
                </a:solidFill>
              </a:rPr>
              <a:t>Περιφέρειας</a:t>
            </a:r>
            <a:endParaRPr lang="el-GR" sz="1500" dirty="0">
              <a:solidFill>
                <a:schemeClr val="tx1"/>
              </a:solidFill>
            </a:endParaRPr>
          </a:p>
          <a:p>
            <a:pPr marL="171450" indent="-171450">
              <a:buFont typeface="Arial" panose="020B0604020202020204" pitchFamily="34" charset="0"/>
              <a:buChar char="•"/>
              <a:defRPr/>
            </a:pPr>
            <a:r>
              <a:rPr lang="el-GR" sz="1500" dirty="0" smtClean="0">
                <a:solidFill>
                  <a:schemeClr val="tx1"/>
                </a:solidFill>
              </a:rPr>
              <a:t>Μελέτη </a:t>
            </a:r>
            <a:r>
              <a:rPr lang="el-GR" sz="1500" dirty="0">
                <a:solidFill>
                  <a:schemeClr val="tx1"/>
                </a:solidFill>
              </a:rPr>
              <a:t>για την αντιμετώπιση του προβλήματος λειψυδρίας</a:t>
            </a:r>
          </a:p>
          <a:p>
            <a:pPr marL="171450" indent="-171450">
              <a:buFont typeface="Arial" panose="020B0604020202020204" pitchFamily="34" charset="0"/>
              <a:buChar char="•"/>
              <a:defRPr/>
            </a:pPr>
            <a:r>
              <a:rPr lang="el-GR" sz="1500" dirty="0" smtClean="0">
                <a:solidFill>
                  <a:schemeClr val="tx1"/>
                </a:solidFill>
              </a:rPr>
              <a:t>Ενημέρωση </a:t>
            </a:r>
            <a:r>
              <a:rPr lang="el-GR" sz="1500" dirty="0">
                <a:solidFill>
                  <a:schemeClr val="tx1"/>
                </a:solidFill>
              </a:rPr>
              <a:t>κοινού σχετικά με το πρόγραμμα παρακολούθησης της ποιότητας των υδάτων κολύμβησης </a:t>
            </a:r>
            <a:endParaRPr lang="el-GR" sz="1500" dirty="0" smtClean="0">
              <a:solidFill>
                <a:schemeClr val="tx1"/>
              </a:solidFill>
            </a:endParaRPr>
          </a:p>
          <a:p>
            <a:pPr marL="171450" indent="-171450">
              <a:buFont typeface="Arial" panose="020B0604020202020204" pitchFamily="34" charset="0"/>
              <a:buChar char="•"/>
              <a:defRPr/>
            </a:pPr>
            <a:r>
              <a:rPr lang="el-GR" sz="1500" dirty="0" smtClean="0">
                <a:solidFill>
                  <a:schemeClr val="tx1"/>
                </a:solidFill>
              </a:rPr>
              <a:t>Συγκριτική </a:t>
            </a:r>
            <a:r>
              <a:rPr lang="el-GR" sz="1500" dirty="0">
                <a:solidFill>
                  <a:schemeClr val="tx1"/>
                </a:solidFill>
              </a:rPr>
              <a:t>τεχνικοοικονομική α</a:t>
            </a:r>
            <a:r>
              <a:rPr lang="el-GR" sz="1500" dirty="0" smtClean="0">
                <a:solidFill>
                  <a:schemeClr val="tx1"/>
                </a:solidFill>
              </a:rPr>
              <a:t>ξιολόγηση </a:t>
            </a:r>
            <a:r>
              <a:rPr lang="el-GR" sz="1500" dirty="0">
                <a:solidFill>
                  <a:schemeClr val="tx1"/>
                </a:solidFill>
              </a:rPr>
              <a:t>προτάσεων αξιοποίησης υφάλμυρων νερών πηγών Αλμυρού Ηρακλείου, Αλμυρού Αγ. Νικολάου και </a:t>
            </a:r>
            <a:r>
              <a:rPr lang="el-GR" sz="1500" dirty="0" err="1">
                <a:solidFill>
                  <a:schemeClr val="tx1"/>
                </a:solidFill>
              </a:rPr>
              <a:t>Μαλαύρας</a:t>
            </a:r>
            <a:endParaRPr lang="el-GR" sz="1500" dirty="0">
              <a:solidFill>
                <a:schemeClr val="tx1"/>
              </a:solidFill>
            </a:endParaRPr>
          </a:p>
          <a:p>
            <a:pPr marL="171450" indent="-171450">
              <a:buFont typeface="Arial" panose="020B0604020202020204" pitchFamily="34" charset="0"/>
              <a:buChar char="•"/>
              <a:defRPr/>
            </a:pPr>
            <a:r>
              <a:rPr lang="el-GR" sz="1500" dirty="0" smtClean="0">
                <a:solidFill>
                  <a:schemeClr val="tx1"/>
                </a:solidFill>
              </a:rPr>
              <a:t>Υδρογεωλογική </a:t>
            </a:r>
            <a:r>
              <a:rPr lang="el-GR" sz="1500" dirty="0">
                <a:solidFill>
                  <a:schemeClr val="tx1"/>
                </a:solidFill>
              </a:rPr>
              <a:t>– Διαχειριστική μελέτη για την αναρρύθμιση των </a:t>
            </a:r>
            <a:r>
              <a:rPr lang="el-GR" sz="1500" dirty="0" err="1">
                <a:solidFill>
                  <a:schemeClr val="tx1"/>
                </a:solidFill>
              </a:rPr>
              <a:t>καρστικών</a:t>
            </a:r>
            <a:r>
              <a:rPr lang="el-GR" sz="1500" dirty="0">
                <a:solidFill>
                  <a:schemeClr val="tx1"/>
                </a:solidFill>
              </a:rPr>
              <a:t> πηγών Αγυιάς</a:t>
            </a:r>
          </a:p>
          <a:p>
            <a:pPr>
              <a:spcBef>
                <a:spcPts val="0"/>
              </a:spcBef>
              <a:defRPr/>
            </a:pPr>
            <a:r>
              <a:rPr lang="el-GR" b="1" u="sng" dirty="0" smtClean="0">
                <a:solidFill>
                  <a:schemeClr val="tx1"/>
                </a:solidFill>
              </a:rPr>
              <a:t>Ενεργοποίηση</a:t>
            </a:r>
            <a:r>
              <a:rPr lang="el-GR" dirty="0" smtClean="0">
                <a:solidFill>
                  <a:schemeClr val="tx1"/>
                </a:solidFill>
              </a:rPr>
              <a:t> : Δ’ Τρίμηνο 2016</a:t>
            </a:r>
            <a:endParaRPr lang="el-GR" dirty="0">
              <a:solidFill>
                <a:schemeClr val="tx1"/>
              </a:solidFill>
            </a:endParaRPr>
          </a:p>
        </p:txBody>
      </p:sp>
      <p:sp>
        <p:nvSpPr>
          <p:cNvPr id="12" name="11 - Στρογγυλεμένο ορθογώνιο"/>
          <p:cNvSpPr/>
          <p:nvPr/>
        </p:nvSpPr>
        <p:spPr>
          <a:xfrm>
            <a:off x="323850" y="620689"/>
            <a:ext cx="8424863" cy="864096"/>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900" b="1" dirty="0" smtClean="0"/>
              <a:t>6.b.5</a:t>
            </a:r>
            <a:r>
              <a:rPr lang="el-GR" sz="1900" b="1" dirty="0"/>
              <a:t>: Δράσεις / έργα που θέτουν σε εφαρμογή το Σχέδιο Διαχείρισης των Λεκανών Απορροής του Υδατικού Διαμερίσματος της Κρήτης σύμφωνα με την Οδηγία </a:t>
            </a:r>
            <a:r>
              <a:rPr lang="el-GR" sz="1900" b="1" dirty="0" smtClean="0"/>
              <a:t>2000/60/ΕΚ - ΑΜΕΣΗ</a:t>
            </a:r>
            <a:endParaRPr lang="el-GR" sz="1900" b="1" dirty="0"/>
          </a:p>
        </p:txBody>
      </p:sp>
      <p:sp>
        <p:nvSpPr>
          <p:cNvPr id="13" name="12 - Στρογγυλεμένο ορθογώνιο"/>
          <p:cNvSpPr/>
          <p:nvPr/>
        </p:nvSpPr>
        <p:spPr>
          <a:xfrm>
            <a:off x="323850" y="5229200"/>
            <a:ext cx="8424863" cy="396081"/>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l-GR" b="1" u="sng" dirty="0">
                <a:solidFill>
                  <a:schemeClr val="tx1"/>
                </a:solidFill>
              </a:rPr>
              <a:t>Δικαιούχοι</a:t>
            </a:r>
            <a:r>
              <a:rPr lang="el-GR" b="1" dirty="0">
                <a:solidFill>
                  <a:schemeClr val="tx1"/>
                </a:solidFill>
              </a:rPr>
              <a:t> : </a:t>
            </a:r>
            <a:r>
              <a:rPr lang="el-GR" dirty="0">
                <a:solidFill>
                  <a:schemeClr val="tx1"/>
                </a:solidFill>
              </a:rPr>
              <a:t>Αποκεντρωμένη Διοίκηση </a:t>
            </a:r>
            <a:r>
              <a:rPr lang="el-GR" dirty="0" smtClean="0">
                <a:solidFill>
                  <a:schemeClr val="tx1"/>
                </a:solidFill>
              </a:rPr>
              <a:t>Κρήτης</a:t>
            </a:r>
            <a:endParaRPr lang="el-GR" dirty="0">
              <a:solidFill>
                <a:schemeClr val="tx1"/>
              </a:solidFill>
            </a:endParaRPr>
          </a:p>
        </p:txBody>
      </p:sp>
      <p:sp>
        <p:nvSpPr>
          <p:cNvPr id="14" name="13 - Στρογγυλεμένο ορθογώνιο"/>
          <p:cNvSpPr/>
          <p:nvPr/>
        </p:nvSpPr>
        <p:spPr>
          <a:xfrm>
            <a:off x="323850" y="5733256"/>
            <a:ext cx="8424863" cy="359568"/>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l-GR" b="1" u="sng" dirty="0"/>
              <a:t>Προϋπολογισμός</a:t>
            </a:r>
            <a:r>
              <a:rPr lang="el-GR" b="1" dirty="0"/>
              <a:t> : </a:t>
            </a:r>
            <a:r>
              <a:rPr lang="el-GR" b="1" dirty="0" smtClean="0"/>
              <a:t>1.100.000,00 </a:t>
            </a:r>
            <a:r>
              <a:rPr lang="el-GR" b="1" dirty="0"/>
              <a:t>€</a:t>
            </a:r>
          </a:p>
        </p:txBody>
      </p:sp>
    </p:spTree>
    <p:extLst>
      <p:ext uri="{BB962C8B-B14F-4D97-AF65-F5344CB8AC3E}">
        <p14:creationId xmlns:p14="http://schemas.microsoft.com/office/powerpoint/2010/main" val="28093411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7 - Ομάδα"/>
          <p:cNvGrpSpPr>
            <a:grpSpLocks/>
          </p:cNvGrpSpPr>
          <p:nvPr/>
        </p:nvGrpSpPr>
        <p:grpSpPr bwMode="auto">
          <a:xfrm>
            <a:off x="755650" y="6165850"/>
            <a:ext cx="7777163" cy="647700"/>
            <a:chOff x="755576" y="6093296"/>
            <a:chExt cx="7776864" cy="647492"/>
          </a:xfrm>
        </p:grpSpPr>
        <p:pic>
          <p:nvPicPr>
            <p:cNvPr id="513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6093296"/>
              <a:ext cx="720080" cy="46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Εικόνα 1" descr="espa1420_logo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6093296"/>
              <a:ext cx="936104" cy="533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5" name="11 - Ορθογώνιο"/>
            <p:cNvSpPr>
              <a:spLocks noChangeArrowheads="1"/>
            </p:cNvSpPr>
            <p:nvPr/>
          </p:nvSpPr>
          <p:spPr bwMode="auto">
            <a:xfrm>
              <a:off x="755576" y="6525344"/>
              <a:ext cx="15999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l-GR" sz="800" b="1"/>
                <a:t>Ευρωπαϊκή Ένωση</a:t>
              </a:r>
              <a:endParaRPr lang="el-GR" altLang="el-GR" sz="800"/>
            </a:p>
          </p:txBody>
        </p:sp>
      </p:grpSp>
      <p:grpSp>
        <p:nvGrpSpPr>
          <p:cNvPr id="5123" name="12 - Ομάδα"/>
          <p:cNvGrpSpPr>
            <a:grpSpLocks/>
          </p:cNvGrpSpPr>
          <p:nvPr/>
        </p:nvGrpSpPr>
        <p:grpSpPr bwMode="auto">
          <a:xfrm>
            <a:off x="6988175" y="61416"/>
            <a:ext cx="2155825" cy="669925"/>
            <a:chOff x="6732240" y="188640"/>
            <a:chExt cx="2155434" cy="669465"/>
          </a:xfrm>
        </p:grpSpPr>
        <p:pic>
          <p:nvPicPr>
            <p:cNvPr id="5130" name="13 - Εικόνα" descr="NEW_LOGO_pep.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64288" y="332656"/>
              <a:ext cx="1723386" cy="52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Text Box 7"/>
            <p:cNvSpPr txBox="1">
              <a:spLocks noChangeArrowheads="1"/>
            </p:cNvSpPr>
            <p:nvPr/>
          </p:nvSpPr>
          <p:spPr bwMode="auto">
            <a:xfrm>
              <a:off x="6732240" y="188640"/>
              <a:ext cx="20162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lgn="ctr" eaLnBrk="1" hangingPunct="1">
                <a:spcAft>
                  <a:spcPts val="1000"/>
                </a:spcAft>
              </a:pPr>
              <a:r>
                <a:rPr lang="el-GR" altLang="el-GR" sz="1200" b="1" dirty="0">
                  <a:solidFill>
                    <a:srgbClr val="808080"/>
                  </a:solidFill>
                  <a:latin typeface="Calibri" pitchFamily="34" charset="0"/>
                </a:rPr>
                <a:t>ΠΕΡΙΦΕΡΕΙΑ ΚΡΗΤΗΣ</a:t>
              </a:r>
              <a:endParaRPr lang="el-GR" altLang="el-GR" sz="1200" dirty="0"/>
            </a:p>
          </p:txBody>
        </p:sp>
      </p:grpSp>
      <p:sp>
        <p:nvSpPr>
          <p:cNvPr id="11" name="10 - Στρογγυλεμένο ορθογώνιο"/>
          <p:cNvSpPr/>
          <p:nvPr/>
        </p:nvSpPr>
        <p:spPr>
          <a:xfrm>
            <a:off x="323850" y="1844824"/>
            <a:ext cx="8424863" cy="280831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l-GR" b="1" u="sng" dirty="0">
                <a:solidFill>
                  <a:schemeClr val="tx1"/>
                </a:solidFill>
              </a:rPr>
              <a:t>Περιγραφή</a:t>
            </a:r>
            <a:r>
              <a:rPr lang="el-GR" dirty="0">
                <a:solidFill>
                  <a:schemeClr val="tx1"/>
                </a:solidFill>
              </a:rPr>
              <a:t> : </a:t>
            </a:r>
            <a:r>
              <a:rPr lang="el-GR" dirty="0" smtClean="0">
                <a:solidFill>
                  <a:schemeClr val="tx1"/>
                </a:solidFill>
              </a:rPr>
              <a:t>Παρακολούθηση της ορθής </a:t>
            </a:r>
            <a:r>
              <a:rPr lang="el-GR" dirty="0">
                <a:solidFill>
                  <a:schemeClr val="tx1"/>
                </a:solidFill>
              </a:rPr>
              <a:t>λειτουργίας των Εγκαταστάσεων Επεξεργασίας Λυμάτων - μονάδων ελαιοτριβείων - μονάδων τυροκομείων</a:t>
            </a:r>
            <a:endParaRPr lang="el-GR" dirty="0" smtClean="0">
              <a:solidFill>
                <a:schemeClr val="tx1"/>
              </a:solidFill>
            </a:endParaRPr>
          </a:p>
          <a:p>
            <a:pPr marL="285750" indent="-285750" algn="just">
              <a:buFont typeface="Arial" panose="020B0604020202020204" pitchFamily="34" charset="0"/>
              <a:buChar char="•"/>
              <a:defRPr/>
            </a:pPr>
            <a:r>
              <a:rPr lang="el-GR" dirty="0" smtClean="0">
                <a:solidFill>
                  <a:schemeClr val="tx1"/>
                </a:solidFill>
              </a:rPr>
              <a:t>Ενίσχυση </a:t>
            </a:r>
            <a:r>
              <a:rPr lang="el-GR" dirty="0">
                <a:solidFill>
                  <a:schemeClr val="tx1"/>
                </a:solidFill>
              </a:rPr>
              <a:t>δράσεων ελέγχου της αποτελεσματικής λειτουργίας των υφιστάμενων έργων επεξεργασίας και αποχέτευσης </a:t>
            </a:r>
            <a:r>
              <a:rPr lang="el-GR" dirty="0" smtClean="0">
                <a:solidFill>
                  <a:schemeClr val="tx1"/>
                </a:solidFill>
              </a:rPr>
              <a:t>λυμάτων, </a:t>
            </a:r>
            <a:endParaRPr lang="el-GR" dirty="0">
              <a:solidFill>
                <a:schemeClr val="tx1"/>
              </a:solidFill>
            </a:endParaRPr>
          </a:p>
          <a:p>
            <a:pPr marL="285750" indent="-285750" algn="just">
              <a:buFont typeface="Arial" panose="020B0604020202020204" pitchFamily="34" charset="0"/>
              <a:buChar char="•"/>
              <a:defRPr/>
            </a:pPr>
            <a:r>
              <a:rPr lang="el-GR" dirty="0" smtClean="0">
                <a:solidFill>
                  <a:schemeClr val="tx1"/>
                </a:solidFill>
              </a:rPr>
              <a:t>Έλεγχοι </a:t>
            </a:r>
            <a:r>
              <a:rPr lang="el-GR" dirty="0">
                <a:solidFill>
                  <a:schemeClr val="tx1"/>
                </a:solidFill>
              </a:rPr>
              <a:t>των όρων διάθεσης των υγρών αποβλήτων των </a:t>
            </a:r>
            <a:r>
              <a:rPr lang="el-GR" dirty="0" smtClean="0">
                <a:solidFill>
                  <a:schemeClr val="tx1"/>
                </a:solidFill>
              </a:rPr>
              <a:t>τυροκομείων </a:t>
            </a:r>
            <a:r>
              <a:rPr lang="el-GR" dirty="0">
                <a:solidFill>
                  <a:schemeClr val="tx1"/>
                </a:solidFill>
              </a:rPr>
              <a:t>και </a:t>
            </a:r>
          </a:p>
          <a:p>
            <a:pPr marL="285750" indent="-285750" algn="just">
              <a:buFont typeface="Arial" panose="020B0604020202020204" pitchFamily="34" charset="0"/>
              <a:buChar char="•"/>
              <a:defRPr/>
            </a:pPr>
            <a:r>
              <a:rPr lang="el-GR" dirty="0" smtClean="0">
                <a:solidFill>
                  <a:schemeClr val="tx1"/>
                </a:solidFill>
              </a:rPr>
              <a:t>Έλεγχοι </a:t>
            </a:r>
            <a:r>
              <a:rPr lang="el-GR" dirty="0">
                <a:solidFill>
                  <a:schemeClr val="tx1"/>
                </a:solidFill>
              </a:rPr>
              <a:t>λειτουργίας των </a:t>
            </a:r>
            <a:r>
              <a:rPr lang="el-GR" dirty="0" err="1">
                <a:solidFill>
                  <a:schemeClr val="tx1"/>
                </a:solidFill>
              </a:rPr>
              <a:t>εξατμισοδεξαμενών</a:t>
            </a:r>
            <a:r>
              <a:rPr lang="el-GR" dirty="0">
                <a:solidFill>
                  <a:schemeClr val="tx1"/>
                </a:solidFill>
              </a:rPr>
              <a:t> απόθεσης των υγρών αποβλήτων των </a:t>
            </a:r>
            <a:r>
              <a:rPr lang="el-GR" dirty="0" smtClean="0">
                <a:solidFill>
                  <a:schemeClr val="tx1"/>
                </a:solidFill>
              </a:rPr>
              <a:t>ελαιοτριβείων</a:t>
            </a:r>
            <a:endParaRPr lang="en-US" dirty="0" smtClean="0">
              <a:solidFill>
                <a:schemeClr val="tx1"/>
              </a:solidFill>
            </a:endParaRPr>
          </a:p>
          <a:p>
            <a:pPr>
              <a:spcBef>
                <a:spcPts val="600"/>
              </a:spcBef>
              <a:defRPr/>
            </a:pPr>
            <a:r>
              <a:rPr lang="el-GR" b="1" u="sng" dirty="0" smtClean="0">
                <a:solidFill>
                  <a:schemeClr val="tx1"/>
                </a:solidFill>
              </a:rPr>
              <a:t>Ενεργοποίηση</a:t>
            </a:r>
            <a:r>
              <a:rPr lang="el-GR" dirty="0" smtClean="0">
                <a:solidFill>
                  <a:schemeClr val="tx1"/>
                </a:solidFill>
              </a:rPr>
              <a:t> : Δ’ Τρίμηνο 2016</a:t>
            </a:r>
            <a:endParaRPr lang="el-GR" dirty="0">
              <a:solidFill>
                <a:schemeClr val="tx1"/>
              </a:solidFill>
            </a:endParaRPr>
          </a:p>
        </p:txBody>
      </p:sp>
      <p:sp>
        <p:nvSpPr>
          <p:cNvPr id="12" name="11 - Στρογγυλεμένο ορθογώνιο"/>
          <p:cNvSpPr/>
          <p:nvPr/>
        </p:nvSpPr>
        <p:spPr>
          <a:xfrm>
            <a:off x="323849" y="620688"/>
            <a:ext cx="8424863" cy="1152128"/>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900" b="1" dirty="0" smtClean="0"/>
              <a:t>6.b.6: </a:t>
            </a:r>
            <a:r>
              <a:rPr lang="el-GR" sz="1900" b="1" dirty="0"/>
              <a:t>Ειδικά προγράμματα παρακολούθησης ορθής λειτουργίας των Εγκαταστάσεων Επεξεργασίας Λυμάτων - μονάδων ελαιοτριβείων - μονάδων τυροκομείων και λοιπών </a:t>
            </a:r>
            <a:r>
              <a:rPr lang="el-GR" sz="1900" b="1" dirty="0" smtClean="0"/>
              <a:t>δυνητικά για τα ύδατα ρυπογόνων δραστηριοτήτων - ΑΜΕΣΗ</a:t>
            </a:r>
            <a:endParaRPr lang="el-GR" sz="1900" b="1" dirty="0"/>
          </a:p>
        </p:txBody>
      </p:sp>
      <p:sp>
        <p:nvSpPr>
          <p:cNvPr id="13" name="12 - Στρογγυλεμένο ορθογώνιο"/>
          <p:cNvSpPr/>
          <p:nvPr/>
        </p:nvSpPr>
        <p:spPr>
          <a:xfrm>
            <a:off x="373856" y="4797152"/>
            <a:ext cx="8424863" cy="576089"/>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l-GR" b="1" u="sng" dirty="0">
                <a:solidFill>
                  <a:schemeClr val="tx1"/>
                </a:solidFill>
              </a:rPr>
              <a:t>Δικαιούχοι</a:t>
            </a:r>
            <a:r>
              <a:rPr lang="el-GR" b="1" dirty="0">
                <a:solidFill>
                  <a:schemeClr val="tx1"/>
                </a:solidFill>
              </a:rPr>
              <a:t> : </a:t>
            </a:r>
            <a:r>
              <a:rPr lang="el-GR" dirty="0">
                <a:solidFill>
                  <a:schemeClr val="tx1"/>
                </a:solidFill>
              </a:rPr>
              <a:t>Περιφέρεια </a:t>
            </a:r>
            <a:r>
              <a:rPr lang="el-GR" dirty="0" smtClean="0">
                <a:solidFill>
                  <a:schemeClr val="tx1"/>
                </a:solidFill>
              </a:rPr>
              <a:t>Κρήτης</a:t>
            </a:r>
            <a:endParaRPr lang="el-GR" dirty="0">
              <a:solidFill>
                <a:schemeClr val="tx1"/>
              </a:solidFill>
            </a:endParaRPr>
          </a:p>
        </p:txBody>
      </p:sp>
      <p:sp>
        <p:nvSpPr>
          <p:cNvPr id="14" name="13 - Στρογγυλεμένο ορθογώνιο"/>
          <p:cNvSpPr/>
          <p:nvPr/>
        </p:nvSpPr>
        <p:spPr>
          <a:xfrm>
            <a:off x="373856" y="5445223"/>
            <a:ext cx="8374857" cy="64760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l-GR" b="1" u="sng" dirty="0"/>
              <a:t>Προϋπολογισμός</a:t>
            </a:r>
            <a:r>
              <a:rPr lang="el-GR" b="1" dirty="0"/>
              <a:t> : </a:t>
            </a:r>
            <a:r>
              <a:rPr lang="el-GR" b="1" dirty="0" smtClean="0"/>
              <a:t>230.000,00 </a:t>
            </a:r>
            <a:r>
              <a:rPr lang="el-GR" b="1" dirty="0"/>
              <a:t>€</a:t>
            </a:r>
          </a:p>
        </p:txBody>
      </p:sp>
    </p:spTree>
    <p:extLst>
      <p:ext uri="{BB962C8B-B14F-4D97-AF65-F5344CB8AC3E}">
        <p14:creationId xmlns:p14="http://schemas.microsoft.com/office/powerpoint/2010/main" val="20651385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7 - Ομάδα"/>
          <p:cNvGrpSpPr>
            <a:grpSpLocks/>
          </p:cNvGrpSpPr>
          <p:nvPr/>
        </p:nvGrpSpPr>
        <p:grpSpPr bwMode="auto">
          <a:xfrm>
            <a:off x="755650" y="6165850"/>
            <a:ext cx="7777163" cy="647700"/>
            <a:chOff x="755576" y="6093296"/>
            <a:chExt cx="7776864" cy="647492"/>
          </a:xfrm>
        </p:grpSpPr>
        <p:pic>
          <p:nvPicPr>
            <p:cNvPr id="513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6093296"/>
              <a:ext cx="720080" cy="46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Εικόνα 1" descr="espa1420_logo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6093296"/>
              <a:ext cx="936104" cy="533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5" name="11 - Ορθογώνιο"/>
            <p:cNvSpPr>
              <a:spLocks noChangeArrowheads="1"/>
            </p:cNvSpPr>
            <p:nvPr/>
          </p:nvSpPr>
          <p:spPr bwMode="auto">
            <a:xfrm>
              <a:off x="755576" y="6525344"/>
              <a:ext cx="15999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l-GR" sz="800" b="1"/>
                <a:t>Ευρωπαϊκή Ένωση</a:t>
              </a:r>
              <a:endParaRPr lang="el-GR" altLang="el-GR" sz="800"/>
            </a:p>
          </p:txBody>
        </p:sp>
      </p:grpSp>
      <p:grpSp>
        <p:nvGrpSpPr>
          <p:cNvPr id="5123" name="12 - Ομάδα"/>
          <p:cNvGrpSpPr>
            <a:grpSpLocks/>
          </p:cNvGrpSpPr>
          <p:nvPr/>
        </p:nvGrpSpPr>
        <p:grpSpPr bwMode="auto">
          <a:xfrm>
            <a:off x="6988175" y="61416"/>
            <a:ext cx="2155825" cy="669925"/>
            <a:chOff x="6732240" y="188640"/>
            <a:chExt cx="2155434" cy="669465"/>
          </a:xfrm>
        </p:grpSpPr>
        <p:pic>
          <p:nvPicPr>
            <p:cNvPr id="5130" name="13 - Εικόνα" descr="NEW_LOGO_pep.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64288" y="332656"/>
              <a:ext cx="1723386" cy="52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Text Box 7"/>
            <p:cNvSpPr txBox="1">
              <a:spLocks noChangeArrowheads="1"/>
            </p:cNvSpPr>
            <p:nvPr/>
          </p:nvSpPr>
          <p:spPr bwMode="auto">
            <a:xfrm>
              <a:off x="6732240" y="188640"/>
              <a:ext cx="20162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lgn="ctr" eaLnBrk="1" hangingPunct="1">
                <a:spcAft>
                  <a:spcPts val="1000"/>
                </a:spcAft>
              </a:pPr>
              <a:r>
                <a:rPr lang="el-GR" altLang="el-GR" sz="1200" b="1" dirty="0">
                  <a:solidFill>
                    <a:srgbClr val="808080"/>
                  </a:solidFill>
                  <a:latin typeface="Calibri" pitchFamily="34" charset="0"/>
                </a:rPr>
                <a:t>ΠΕΡΙΦΕΡΕΙΑ ΚΡΗΤΗΣ</a:t>
              </a:r>
              <a:endParaRPr lang="el-GR" altLang="el-GR" sz="1200" dirty="0"/>
            </a:p>
          </p:txBody>
        </p:sp>
      </p:grpSp>
      <p:sp>
        <p:nvSpPr>
          <p:cNvPr id="11" name="10 - Στρογγυλεμένο ορθογώνιο"/>
          <p:cNvSpPr/>
          <p:nvPr/>
        </p:nvSpPr>
        <p:spPr>
          <a:xfrm>
            <a:off x="323850" y="1340768"/>
            <a:ext cx="8424863" cy="3312368"/>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l-GR" b="1" u="sng" dirty="0">
                <a:solidFill>
                  <a:schemeClr val="tx1"/>
                </a:solidFill>
              </a:rPr>
              <a:t>Περιγραφή</a:t>
            </a:r>
            <a:r>
              <a:rPr lang="el-GR" dirty="0">
                <a:solidFill>
                  <a:schemeClr val="tx1"/>
                </a:solidFill>
              </a:rPr>
              <a:t> : </a:t>
            </a:r>
            <a:r>
              <a:rPr lang="el-GR" dirty="0" smtClean="0">
                <a:solidFill>
                  <a:schemeClr val="tx1"/>
                </a:solidFill>
              </a:rPr>
              <a:t>Η δράση </a:t>
            </a:r>
            <a:r>
              <a:rPr lang="el-GR" dirty="0">
                <a:solidFill>
                  <a:schemeClr val="tx1"/>
                </a:solidFill>
              </a:rPr>
              <a:t>αφορά </a:t>
            </a:r>
            <a:r>
              <a:rPr lang="el-GR" dirty="0" smtClean="0">
                <a:solidFill>
                  <a:schemeClr val="tx1"/>
                </a:solidFill>
              </a:rPr>
              <a:t>στα </a:t>
            </a:r>
            <a:r>
              <a:rPr lang="el-GR" dirty="0">
                <a:solidFill>
                  <a:schemeClr val="tx1"/>
                </a:solidFill>
              </a:rPr>
              <a:t>κύρια αστικά κέντρα του </a:t>
            </a:r>
            <a:r>
              <a:rPr lang="el-GR" dirty="0" smtClean="0">
                <a:solidFill>
                  <a:schemeClr val="tx1"/>
                </a:solidFill>
              </a:rPr>
              <a:t>νησιού - </a:t>
            </a:r>
            <a:r>
              <a:rPr lang="el-GR" b="1" dirty="0" smtClean="0">
                <a:solidFill>
                  <a:schemeClr val="tx1"/>
                </a:solidFill>
              </a:rPr>
              <a:t>Ηράκλειο</a:t>
            </a:r>
            <a:r>
              <a:rPr lang="el-GR" b="1" dirty="0">
                <a:solidFill>
                  <a:schemeClr val="tx1"/>
                </a:solidFill>
              </a:rPr>
              <a:t>, Χανιά, Ρέθυμνο, </a:t>
            </a:r>
            <a:r>
              <a:rPr lang="el-GR" b="1" dirty="0" err="1">
                <a:solidFill>
                  <a:schemeClr val="tx1"/>
                </a:solidFill>
              </a:rPr>
              <a:t>Γάζι</a:t>
            </a:r>
            <a:r>
              <a:rPr lang="el-GR" b="1" dirty="0">
                <a:solidFill>
                  <a:schemeClr val="tx1"/>
                </a:solidFill>
              </a:rPr>
              <a:t>, </a:t>
            </a:r>
            <a:r>
              <a:rPr lang="el-GR" b="1" dirty="0" smtClean="0">
                <a:solidFill>
                  <a:schemeClr val="tx1"/>
                </a:solidFill>
              </a:rPr>
              <a:t>Χερσόνησο-Μάλια</a:t>
            </a:r>
            <a:r>
              <a:rPr lang="el-GR" b="1" dirty="0">
                <a:solidFill>
                  <a:schemeClr val="tx1"/>
                </a:solidFill>
              </a:rPr>
              <a:t>, Αγ. Νικόλαο, Ιεράπετρα και </a:t>
            </a:r>
            <a:r>
              <a:rPr lang="el-GR" b="1" dirty="0" smtClean="0">
                <a:solidFill>
                  <a:schemeClr val="tx1"/>
                </a:solidFill>
              </a:rPr>
              <a:t>Σητεία.</a:t>
            </a:r>
          </a:p>
          <a:p>
            <a:pPr algn="just">
              <a:defRPr/>
            </a:pPr>
            <a:r>
              <a:rPr lang="el-GR" dirty="0" smtClean="0">
                <a:solidFill>
                  <a:schemeClr val="tx1"/>
                </a:solidFill>
              </a:rPr>
              <a:t>Με τα Γενικά Σχέδια Ύδρευσης θα </a:t>
            </a:r>
            <a:r>
              <a:rPr lang="el-GR" dirty="0">
                <a:solidFill>
                  <a:schemeClr val="tx1"/>
                </a:solidFill>
              </a:rPr>
              <a:t>εντοπίζονται οι υδατικοί πόροι που θα καλύψουν τις ανάγκες ύδρευσης σε μεσοπρόθεσμο και μακροπρόθεσμο χρονικό ορίζοντα, θα υιοθετούνται εγκαίρως τα κατάλληλα μέτρα προστασίας και θα σχεδιάζονται τα απαραίτητα εξωτερικά υδραγωγεία σε προκαταρκτικό επίπεδο. Επίσης θα περιλαμβάνεται  τουλάχιστον προκαταρκτική μελέτη Ασφάλειας Νερού σύμφωνα με την οδηγία 98/83/ΕΚ περί πόσιμου νερού ή εφόσον υπάρχει θα ενσωματώνεται στο </a:t>
            </a:r>
            <a:r>
              <a:rPr lang="el-GR" dirty="0" smtClean="0">
                <a:solidFill>
                  <a:schemeClr val="tx1"/>
                </a:solidFill>
              </a:rPr>
              <a:t>σχέδιο.</a:t>
            </a:r>
          </a:p>
          <a:p>
            <a:pPr>
              <a:spcBef>
                <a:spcPts val="600"/>
              </a:spcBef>
              <a:defRPr/>
            </a:pPr>
            <a:r>
              <a:rPr lang="el-GR" b="1" u="sng" dirty="0" smtClean="0">
                <a:solidFill>
                  <a:schemeClr val="tx1"/>
                </a:solidFill>
              </a:rPr>
              <a:t>Ενεργοποίηση</a:t>
            </a:r>
            <a:r>
              <a:rPr lang="el-GR" dirty="0" smtClean="0">
                <a:solidFill>
                  <a:schemeClr val="tx1"/>
                </a:solidFill>
              </a:rPr>
              <a:t> : Δ’ Τρίμηνο 2016</a:t>
            </a:r>
            <a:endParaRPr lang="el-GR" dirty="0">
              <a:solidFill>
                <a:schemeClr val="tx1"/>
              </a:solidFill>
            </a:endParaRPr>
          </a:p>
        </p:txBody>
      </p:sp>
      <p:sp>
        <p:nvSpPr>
          <p:cNvPr id="12" name="11 - Στρογγυλεμένο ορθογώνιο"/>
          <p:cNvSpPr/>
          <p:nvPr/>
        </p:nvSpPr>
        <p:spPr>
          <a:xfrm>
            <a:off x="323850" y="620688"/>
            <a:ext cx="8424863" cy="64807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900" b="1" dirty="0" smtClean="0"/>
              <a:t>6.b.7: </a:t>
            </a:r>
            <a:r>
              <a:rPr lang="el-GR" sz="1900" b="1" dirty="0"/>
              <a:t>Σύνταξη - </a:t>
            </a:r>
            <a:r>
              <a:rPr lang="el-GR" sz="1900" b="1" dirty="0" err="1"/>
              <a:t>Επικαιροποίηση</a:t>
            </a:r>
            <a:r>
              <a:rPr lang="el-GR" sz="1900" b="1" dirty="0"/>
              <a:t> Γενικών Σχεδίων Ύδρευσης και Στρατηγικών Μελετών Περιβαλλοντικών </a:t>
            </a:r>
            <a:r>
              <a:rPr lang="el-GR" sz="1900" b="1" dirty="0" smtClean="0"/>
              <a:t>Επιπτώσεων - ΑΜΕΣΗ</a:t>
            </a:r>
            <a:endParaRPr lang="el-GR" sz="1900" b="1" dirty="0"/>
          </a:p>
        </p:txBody>
      </p:sp>
      <p:sp>
        <p:nvSpPr>
          <p:cNvPr id="13" name="12 - Στρογγυλεμένο ορθογώνιο"/>
          <p:cNvSpPr/>
          <p:nvPr/>
        </p:nvSpPr>
        <p:spPr>
          <a:xfrm>
            <a:off x="373856" y="4797152"/>
            <a:ext cx="8424863" cy="576089"/>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l-GR" b="1" u="sng" dirty="0">
                <a:solidFill>
                  <a:schemeClr val="tx1"/>
                </a:solidFill>
              </a:rPr>
              <a:t>Δικαιούχοι</a:t>
            </a:r>
            <a:r>
              <a:rPr lang="el-GR" b="1" dirty="0">
                <a:solidFill>
                  <a:schemeClr val="tx1"/>
                </a:solidFill>
              </a:rPr>
              <a:t> : </a:t>
            </a:r>
            <a:r>
              <a:rPr lang="el-GR" dirty="0">
                <a:solidFill>
                  <a:schemeClr val="tx1"/>
                </a:solidFill>
              </a:rPr>
              <a:t>ΔΕΥΑ ή </a:t>
            </a:r>
            <a:r>
              <a:rPr lang="el-GR" dirty="0" smtClean="0">
                <a:solidFill>
                  <a:schemeClr val="tx1"/>
                </a:solidFill>
              </a:rPr>
              <a:t>Λοιποί </a:t>
            </a:r>
            <a:r>
              <a:rPr lang="el-GR" dirty="0">
                <a:solidFill>
                  <a:schemeClr val="tx1"/>
                </a:solidFill>
              </a:rPr>
              <a:t>φορείς καθ’ </a:t>
            </a:r>
            <a:r>
              <a:rPr lang="el-GR" dirty="0" smtClean="0">
                <a:solidFill>
                  <a:schemeClr val="tx1"/>
                </a:solidFill>
              </a:rPr>
              <a:t>αρμοδιότητα</a:t>
            </a:r>
            <a:endParaRPr lang="el-GR" dirty="0">
              <a:solidFill>
                <a:schemeClr val="tx1"/>
              </a:solidFill>
            </a:endParaRPr>
          </a:p>
        </p:txBody>
      </p:sp>
      <p:sp>
        <p:nvSpPr>
          <p:cNvPr id="14" name="13 - Στρογγυλεμένο ορθογώνιο"/>
          <p:cNvSpPr/>
          <p:nvPr/>
        </p:nvSpPr>
        <p:spPr>
          <a:xfrm>
            <a:off x="373856" y="5445223"/>
            <a:ext cx="8374857" cy="64760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l-GR" b="1" u="sng" dirty="0"/>
              <a:t>Προϋπολογισμός</a:t>
            </a:r>
            <a:r>
              <a:rPr lang="el-GR" b="1" dirty="0"/>
              <a:t> : </a:t>
            </a:r>
            <a:r>
              <a:rPr lang="el-GR" b="1" dirty="0" smtClean="0"/>
              <a:t>600.000,00 </a:t>
            </a:r>
            <a:r>
              <a:rPr lang="el-GR" b="1" dirty="0"/>
              <a:t>€</a:t>
            </a:r>
          </a:p>
        </p:txBody>
      </p:sp>
    </p:spTree>
    <p:extLst>
      <p:ext uri="{BB962C8B-B14F-4D97-AF65-F5344CB8AC3E}">
        <p14:creationId xmlns:p14="http://schemas.microsoft.com/office/powerpoint/2010/main" val="22431420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7 - Ομάδα"/>
          <p:cNvGrpSpPr>
            <a:grpSpLocks/>
          </p:cNvGrpSpPr>
          <p:nvPr/>
        </p:nvGrpSpPr>
        <p:grpSpPr bwMode="auto">
          <a:xfrm>
            <a:off x="755650" y="6165850"/>
            <a:ext cx="7777163" cy="647700"/>
            <a:chOff x="755576" y="6093296"/>
            <a:chExt cx="7776864" cy="647492"/>
          </a:xfrm>
        </p:grpSpPr>
        <p:pic>
          <p:nvPicPr>
            <p:cNvPr id="513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6093296"/>
              <a:ext cx="720080" cy="46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Εικόνα 1" descr="espa1420_logo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6093296"/>
              <a:ext cx="936104" cy="533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5" name="11 - Ορθογώνιο"/>
            <p:cNvSpPr>
              <a:spLocks noChangeArrowheads="1"/>
            </p:cNvSpPr>
            <p:nvPr/>
          </p:nvSpPr>
          <p:spPr bwMode="auto">
            <a:xfrm>
              <a:off x="755576" y="6525344"/>
              <a:ext cx="15999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l-GR" sz="800" b="1"/>
                <a:t>Ευρωπαϊκή Ένωση</a:t>
              </a:r>
              <a:endParaRPr lang="el-GR" altLang="el-GR" sz="800"/>
            </a:p>
          </p:txBody>
        </p:sp>
      </p:grpSp>
      <p:grpSp>
        <p:nvGrpSpPr>
          <p:cNvPr id="5123" name="12 - Ομάδα"/>
          <p:cNvGrpSpPr>
            <a:grpSpLocks/>
          </p:cNvGrpSpPr>
          <p:nvPr/>
        </p:nvGrpSpPr>
        <p:grpSpPr bwMode="auto">
          <a:xfrm>
            <a:off x="6988175" y="61416"/>
            <a:ext cx="2155825" cy="669925"/>
            <a:chOff x="6732240" y="188640"/>
            <a:chExt cx="2155434" cy="669465"/>
          </a:xfrm>
        </p:grpSpPr>
        <p:pic>
          <p:nvPicPr>
            <p:cNvPr id="5130" name="13 - Εικόνα" descr="NEW_LOGO_pep.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64288" y="332656"/>
              <a:ext cx="1723386" cy="52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Text Box 7"/>
            <p:cNvSpPr txBox="1">
              <a:spLocks noChangeArrowheads="1"/>
            </p:cNvSpPr>
            <p:nvPr/>
          </p:nvSpPr>
          <p:spPr bwMode="auto">
            <a:xfrm>
              <a:off x="6732240" y="188640"/>
              <a:ext cx="20162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lgn="ctr" eaLnBrk="1" hangingPunct="1">
                <a:spcAft>
                  <a:spcPts val="1000"/>
                </a:spcAft>
              </a:pPr>
              <a:r>
                <a:rPr lang="el-GR" altLang="el-GR" sz="1200" b="1" dirty="0">
                  <a:solidFill>
                    <a:srgbClr val="808080"/>
                  </a:solidFill>
                  <a:latin typeface="Calibri" pitchFamily="34" charset="0"/>
                </a:rPr>
                <a:t>ΠΕΡΙΦΕΡΕΙΑ ΚΡΗΤΗΣ</a:t>
              </a:r>
              <a:endParaRPr lang="el-GR" altLang="el-GR" sz="1200" dirty="0"/>
            </a:p>
          </p:txBody>
        </p:sp>
      </p:grpSp>
      <p:sp>
        <p:nvSpPr>
          <p:cNvPr id="11" name="10 - Στρογγυλεμένο ορθογώνιο"/>
          <p:cNvSpPr/>
          <p:nvPr/>
        </p:nvSpPr>
        <p:spPr>
          <a:xfrm>
            <a:off x="323850" y="1196752"/>
            <a:ext cx="8424863" cy="345638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l-GR" b="1" u="sng" dirty="0">
                <a:solidFill>
                  <a:schemeClr val="tx1"/>
                </a:solidFill>
              </a:rPr>
              <a:t>Περιγραφή</a:t>
            </a:r>
            <a:r>
              <a:rPr lang="el-GR" dirty="0">
                <a:solidFill>
                  <a:schemeClr val="tx1"/>
                </a:solidFill>
              </a:rPr>
              <a:t> : </a:t>
            </a:r>
            <a:r>
              <a:rPr lang="el-GR" dirty="0" smtClean="0">
                <a:solidFill>
                  <a:schemeClr val="tx1"/>
                </a:solidFill>
              </a:rPr>
              <a:t>Συμπλήρωση </a:t>
            </a:r>
            <a:r>
              <a:rPr lang="el-GR" dirty="0">
                <a:solidFill>
                  <a:schemeClr val="tx1"/>
                </a:solidFill>
              </a:rPr>
              <a:t>των αρχαιολογικών μουσείων της Κρήτης και ειδικότερα </a:t>
            </a:r>
            <a:r>
              <a:rPr lang="el-GR" b="1" dirty="0">
                <a:solidFill>
                  <a:schemeClr val="tx1"/>
                </a:solidFill>
              </a:rPr>
              <a:t>η οργάνωση των μόνιμων εκθέσεων </a:t>
            </a:r>
            <a:r>
              <a:rPr lang="el-GR" dirty="0">
                <a:solidFill>
                  <a:schemeClr val="tx1"/>
                </a:solidFill>
              </a:rPr>
              <a:t>των Αρχαιολογικών Μουσείων </a:t>
            </a:r>
            <a:r>
              <a:rPr lang="el-GR" b="1" dirty="0">
                <a:solidFill>
                  <a:schemeClr val="tx1"/>
                </a:solidFill>
              </a:rPr>
              <a:t>Χανίων, Αγ. Νικολάου και </a:t>
            </a:r>
            <a:r>
              <a:rPr lang="el-GR" b="1" dirty="0" err="1">
                <a:solidFill>
                  <a:schemeClr val="tx1"/>
                </a:solidFill>
              </a:rPr>
              <a:t>Μεσαράς</a:t>
            </a:r>
            <a:r>
              <a:rPr lang="el-GR" dirty="0">
                <a:solidFill>
                  <a:schemeClr val="tx1"/>
                </a:solidFill>
              </a:rPr>
              <a:t>, τα κτίρια και οι προσωρινές εκθέσεις των οποίων υλοποιήθηκαν από ΕΠ του ΕΣΠΑ </a:t>
            </a:r>
            <a:r>
              <a:rPr lang="el-GR" dirty="0" smtClean="0">
                <a:solidFill>
                  <a:schemeClr val="tx1"/>
                </a:solidFill>
              </a:rPr>
              <a:t>2007-2013</a:t>
            </a:r>
            <a:r>
              <a:rPr lang="el-GR" b="1" dirty="0" smtClean="0">
                <a:solidFill>
                  <a:schemeClr val="tx1"/>
                </a:solidFill>
              </a:rPr>
              <a:t>.</a:t>
            </a:r>
          </a:p>
          <a:p>
            <a:pPr algn="just">
              <a:defRPr/>
            </a:pPr>
            <a:r>
              <a:rPr lang="el-GR" dirty="0">
                <a:solidFill>
                  <a:schemeClr val="tx1"/>
                </a:solidFill>
              </a:rPr>
              <a:t>Ο Π/Υ καθ’ ενός από τα παραπάνω έργα δεν μπορεί να υπερβαίνει το ποσό των 5 εκ ευρώ δεδομένου ότι η υποστήριξη των ΕΠ του ΕΣΠΑ 2014-2020 σε έργα πολιτισμού και τουρισμού περιορίζεται σε έργα μικρής </a:t>
            </a:r>
            <a:r>
              <a:rPr lang="el-GR" dirty="0" smtClean="0">
                <a:solidFill>
                  <a:schemeClr val="tx1"/>
                </a:solidFill>
              </a:rPr>
              <a:t>κλίμακας.</a:t>
            </a:r>
          </a:p>
          <a:p>
            <a:pPr algn="just">
              <a:defRPr/>
            </a:pPr>
            <a:endParaRPr lang="el-GR" dirty="0" smtClean="0">
              <a:solidFill>
                <a:schemeClr val="tx1"/>
              </a:solidFill>
            </a:endParaRPr>
          </a:p>
          <a:p>
            <a:pPr>
              <a:spcBef>
                <a:spcPts val="600"/>
              </a:spcBef>
              <a:defRPr/>
            </a:pPr>
            <a:r>
              <a:rPr lang="el-GR" b="1" u="sng" dirty="0" smtClean="0">
                <a:solidFill>
                  <a:schemeClr val="tx1"/>
                </a:solidFill>
              </a:rPr>
              <a:t>Ενεργοποίηση</a:t>
            </a:r>
            <a:r>
              <a:rPr lang="el-GR" dirty="0" smtClean="0">
                <a:solidFill>
                  <a:schemeClr val="tx1"/>
                </a:solidFill>
              </a:rPr>
              <a:t> : Δ’ Τρίμηνο 2016</a:t>
            </a:r>
            <a:endParaRPr lang="el-GR" dirty="0">
              <a:solidFill>
                <a:schemeClr val="tx1"/>
              </a:solidFill>
            </a:endParaRPr>
          </a:p>
        </p:txBody>
      </p:sp>
      <p:sp>
        <p:nvSpPr>
          <p:cNvPr id="12" name="11 - Στρογγυλεμένο ορθογώνιο"/>
          <p:cNvSpPr/>
          <p:nvPr/>
        </p:nvSpPr>
        <p:spPr>
          <a:xfrm>
            <a:off x="323850" y="620688"/>
            <a:ext cx="8424863" cy="50405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900" b="1" dirty="0" smtClean="0"/>
              <a:t>6.</a:t>
            </a:r>
            <a:r>
              <a:rPr lang="en-US" sz="1900" b="1" dirty="0" smtClean="0"/>
              <a:t>c</a:t>
            </a:r>
            <a:r>
              <a:rPr lang="el-GR" sz="1900" b="1" dirty="0" smtClean="0"/>
              <a:t>.</a:t>
            </a:r>
            <a:r>
              <a:rPr lang="en-US" sz="1900" b="1" dirty="0" smtClean="0"/>
              <a:t>2</a:t>
            </a:r>
            <a:r>
              <a:rPr lang="el-GR" sz="1900" b="1" dirty="0" smtClean="0"/>
              <a:t>: </a:t>
            </a:r>
            <a:r>
              <a:rPr lang="el-GR" sz="1900" b="1" dirty="0"/>
              <a:t>Συμπλήρωση  αρχαιολογικών μουσείων Περιφέρειας </a:t>
            </a:r>
            <a:r>
              <a:rPr lang="el-GR" sz="1900" b="1" dirty="0" smtClean="0"/>
              <a:t>Κρήτης - ΑΜΕΣΗ</a:t>
            </a:r>
            <a:endParaRPr lang="el-GR" sz="1900" b="1" dirty="0"/>
          </a:p>
        </p:txBody>
      </p:sp>
      <p:sp>
        <p:nvSpPr>
          <p:cNvPr id="13" name="12 - Στρογγυλεμένο ορθογώνιο"/>
          <p:cNvSpPr/>
          <p:nvPr/>
        </p:nvSpPr>
        <p:spPr>
          <a:xfrm>
            <a:off x="373855" y="4774654"/>
            <a:ext cx="8424863" cy="576089"/>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l-GR" b="1" u="sng" dirty="0">
                <a:solidFill>
                  <a:schemeClr val="tx1"/>
                </a:solidFill>
              </a:rPr>
              <a:t>Δικαιούχοι</a:t>
            </a:r>
            <a:r>
              <a:rPr lang="el-GR" b="1" dirty="0">
                <a:solidFill>
                  <a:schemeClr val="tx1"/>
                </a:solidFill>
              </a:rPr>
              <a:t> : </a:t>
            </a:r>
            <a:r>
              <a:rPr lang="el-GR" dirty="0">
                <a:solidFill>
                  <a:schemeClr val="tx1"/>
                </a:solidFill>
              </a:rPr>
              <a:t>Υπουργείο Πολιτισμού &amp; Αθλητισμού</a:t>
            </a:r>
          </a:p>
        </p:txBody>
      </p:sp>
      <p:sp>
        <p:nvSpPr>
          <p:cNvPr id="14" name="13 - Στρογγυλεμένο ορθογώνιο"/>
          <p:cNvSpPr/>
          <p:nvPr/>
        </p:nvSpPr>
        <p:spPr>
          <a:xfrm>
            <a:off x="373855" y="5445223"/>
            <a:ext cx="8374858" cy="647601"/>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l-GR" b="1" u="sng" dirty="0"/>
              <a:t>Προϋπολογισμός</a:t>
            </a:r>
            <a:r>
              <a:rPr lang="el-GR" b="1" dirty="0"/>
              <a:t> : </a:t>
            </a:r>
            <a:r>
              <a:rPr lang="en-US" b="1" dirty="0" smtClean="0"/>
              <a:t>5.5</a:t>
            </a:r>
            <a:r>
              <a:rPr lang="el-GR" b="1" dirty="0" smtClean="0"/>
              <a:t>00.000,00 </a:t>
            </a:r>
            <a:r>
              <a:rPr lang="el-GR" b="1" dirty="0"/>
              <a:t>€</a:t>
            </a:r>
          </a:p>
        </p:txBody>
      </p:sp>
    </p:spTree>
    <p:extLst>
      <p:ext uri="{BB962C8B-B14F-4D97-AF65-F5344CB8AC3E}">
        <p14:creationId xmlns:p14="http://schemas.microsoft.com/office/powerpoint/2010/main" val="24351254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7 - Ομάδα"/>
          <p:cNvGrpSpPr>
            <a:grpSpLocks/>
          </p:cNvGrpSpPr>
          <p:nvPr/>
        </p:nvGrpSpPr>
        <p:grpSpPr bwMode="auto">
          <a:xfrm>
            <a:off x="755650" y="6165850"/>
            <a:ext cx="7777163" cy="647700"/>
            <a:chOff x="755576" y="6093296"/>
            <a:chExt cx="7776864" cy="647492"/>
          </a:xfrm>
        </p:grpSpPr>
        <p:pic>
          <p:nvPicPr>
            <p:cNvPr id="513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6093296"/>
              <a:ext cx="720080" cy="46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Εικόνα 1" descr="espa1420_logo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6093296"/>
              <a:ext cx="936104" cy="533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5" name="11 - Ορθογώνιο"/>
            <p:cNvSpPr>
              <a:spLocks noChangeArrowheads="1"/>
            </p:cNvSpPr>
            <p:nvPr/>
          </p:nvSpPr>
          <p:spPr bwMode="auto">
            <a:xfrm>
              <a:off x="755576" y="6525344"/>
              <a:ext cx="15999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l-GR" sz="800" b="1"/>
                <a:t>Ευρωπαϊκή Ένωση</a:t>
              </a:r>
              <a:endParaRPr lang="el-GR" altLang="el-GR" sz="800"/>
            </a:p>
          </p:txBody>
        </p:sp>
      </p:grpSp>
      <p:grpSp>
        <p:nvGrpSpPr>
          <p:cNvPr id="5123" name="12 - Ομάδα"/>
          <p:cNvGrpSpPr>
            <a:grpSpLocks/>
          </p:cNvGrpSpPr>
          <p:nvPr/>
        </p:nvGrpSpPr>
        <p:grpSpPr bwMode="auto">
          <a:xfrm>
            <a:off x="6988175" y="61416"/>
            <a:ext cx="2155825" cy="669925"/>
            <a:chOff x="6732240" y="188640"/>
            <a:chExt cx="2155434" cy="669465"/>
          </a:xfrm>
        </p:grpSpPr>
        <p:pic>
          <p:nvPicPr>
            <p:cNvPr id="5130" name="13 - Εικόνα" descr="NEW_LOGO_pep.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64288" y="332656"/>
              <a:ext cx="1723386" cy="52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Text Box 7"/>
            <p:cNvSpPr txBox="1">
              <a:spLocks noChangeArrowheads="1"/>
            </p:cNvSpPr>
            <p:nvPr/>
          </p:nvSpPr>
          <p:spPr bwMode="auto">
            <a:xfrm>
              <a:off x="6732240" y="188640"/>
              <a:ext cx="20162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lgn="ctr" eaLnBrk="1" hangingPunct="1">
                <a:spcAft>
                  <a:spcPts val="1000"/>
                </a:spcAft>
              </a:pPr>
              <a:r>
                <a:rPr lang="el-GR" altLang="el-GR" sz="1200" b="1" dirty="0">
                  <a:solidFill>
                    <a:srgbClr val="808080"/>
                  </a:solidFill>
                  <a:latin typeface="Calibri" pitchFamily="34" charset="0"/>
                </a:rPr>
                <a:t>ΠΕΡΙΦΕΡΕΙΑ ΚΡΗΤΗΣ</a:t>
              </a:r>
              <a:endParaRPr lang="el-GR" altLang="el-GR" sz="1200" dirty="0"/>
            </a:p>
          </p:txBody>
        </p:sp>
      </p:grpSp>
      <p:sp>
        <p:nvSpPr>
          <p:cNvPr id="11" name="10 - Στρογγυλεμένο ορθογώνιο"/>
          <p:cNvSpPr/>
          <p:nvPr/>
        </p:nvSpPr>
        <p:spPr>
          <a:xfrm>
            <a:off x="323850" y="1340768"/>
            <a:ext cx="8424863" cy="3744416"/>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l-GR" b="1" u="sng" dirty="0">
                <a:solidFill>
                  <a:schemeClr val="tx1"/>
                </a:solidFill>
              </a:rPr>
              <a:t>Περιγραφή</a:t>
            </a:r>
            <a:r>
              <a:rPr lang="el-GR" dirty="0">
                <a:solidFill>
                  <a:schemeClr val="tx1"/>
                </a:solidFill>
              </a:rPr>
              <a:t> </a:t>
            </a:r>
            <a:r>
              <a:rPr lang="el-GR" dirty="0" smtClean="0">
                <a:solidFill>
                  <a:schemeClr val="tx1"/>
                </a:solidFill>
              </a:rPr>
              <a:t>:</a:t>
            </a:r>
          </a:p>
          <a:p>
            <a:pPr marL="171450" indent="-171450">
              <a:buFont typeface="Arial" panose="020B0604020202020204" pitchFamily="34" charset="0"/>
              <a:buChar char="•"/>
              <a:defRPr/>
            </a:pPr>
            <a:r>
              <a:rPr lang="el-GR" dirty="0" smtClean="0">
                <a:solidFill>
                  <a:schemeClr val="tx1"/>
                </a:solidFill>
              </a:rPr>
              <a:t>Προστασία </a:t>
            </a:r>
            <a:r>
              <a:rPr lang="el-GR" dirty="0">
                <a:solidFill>
                  <a:schemeClr val="tx1"/>
                </a:solidFill>
              </a:rPr>
              <a:t>και </a:t>
            </a:r>
            <a:r>
              <a:rPr lang="el-GR" dirty="0" smtClean="0">
                <a:solidFill>
                  <a:schemeClr val="tx1"/>
                </a:solidFill>
              </a:rPr>
              <a:t>ανάδειξη </a:t>
            </a:r>
            <a:r>
              <a:rPr lang="el-GR" dirty="0">
                <a:solidFill>
                  <a:schemeClr val="tx1"/>
                </a:solidFill>
              </a:rPr>
              <a:t>μνημείων και αρχαιολογικών χώρων υψηλής προστιθέμενης αξίας για την </a:t>
            </a:r>
            <a:r>
              <a:rPr lang="el-GR" dirty="0" smtClean="0">
                <a:solidFill>
                  <a:schemeClr val="tx1"/>
                </a:solidFill>
              </a:rPr>
              <a:t>Κρήτη</a:t>
            </a:r>
            <a:endParaRPr lang="el-GR" dirty="0">
              <a:solidFill>
                <a:schemeClr val="tx1"/>
              </a:solidFill>
            </a:endParaRPr>
          </a:p>
          <a:p>
            <a:pPr marL="171450" indent="-171450">
              <a:buFont typeface="Arial" panose="020B0604020202020204" pitchFamily="34" charset="0"/>
              <a:buChar char="•"/>
              <a:defRPr/>
            </a:pPr>
            <a:r>
              <a:rPr lang="el-GR" dirty="0" smtClean="0">
                <a:solidFill>
                  <a:schemeClr val="tx1"/>
                </a:solidFill>
              </a:rPr>
              <a:t>Αναβάθμιση / οργάνωση </a:t>
            </a:r>
            <a:r>
              <a:rPr lang="el-GR" dirty="0">
                <a:solidFill>
                  <a:schemeClr val="tx1"/>
                </a:solidFill>
              </a:rPr>
              <a:t>αρχαιολογικών και λοιπών χώρων ιστορικού και πολιτισμικού ενδιαφέροντος υψηλής </a:t>
            </a:r>
            <a:r>
              <a:rPr lang="el-GR" dirty="0" err="1" smtClean="0">
                <a:solidFill>
                  <a:schemeClr val="tx1"/>
                </a:solidFill>
              </a:rPr>
              <a:t>επισκεψιμότητας</a:t>
            </a:r>
            <a:endParaRPr lang="el-GR" dirty="0" smtClean="0">
              <a:solidFill>
                <a:schemeClr val="tx1"/>
              </a:solidFill>
            </a:endParaRPr>
          </a:p>
          <a:p>
            <a:pPr marL="171450" indent="-171450">
              <a:buFont typeface="Arial" panose="020B0604020202020204" pitchFamily="34" charset="0"/>
              <a:buChar char="•"/>
              <a:defRPr/>
            </a:pPr>
            <a:r>
              <a:rPr lang="el-GR" dirty="0" smtClean="0">
                <a:solidFill>
                  <a:schemeClr val="tx1"/>
                </a:solidFill>
              </a:rPr>
              <a:t>Προστασία </a:t>
            </a:r>
            <a:r>
              <a:rPr lang="el-GR" dirty="0">
                <a:solidFill>
                  <a:schemeClr val="tx1"/>
                </a:solidFill>
              </a:rPr>
              <a:t>και </a:t>
            </a:r>
            <a:r>
              <a:rPr lang="el-GR" dirty="0" smtClean="0">
                <a:solidFill>
                  <a:schemeClr val="tx1"/>
                </a:solidFill>
              </a:rPr>
              <a:t>ανάδειξη </a:t>
            </a:r>
            <a:r>
              <a:rPr lang="el-GR" dirty="0">
                <a:solidFill>
                  <a:schemeClr val="tx1"/>
                </a:solidFill>
              </a:rPr>
              <a:t>μνημείων, αρχαιολογικών και λοιπών ιστορικών χώρων που αποτελούν σημεία αναφοράς σημαντικών πολιτισμικών διαδρομών </a:t>
            </a:r>
            <a:r>
              <a:rPr lang="el-GR" dirty="0" smtClean="0">
                <a:solidFill>
                  <a:schemeClr val="tx1"/>
                </a:solidFill>
              </a:rPr>
              <a:t>, </a:t>
            </a:r>
            <a:r>
              <a:rPr lang="el-GR" dirty="0">
                <a:solidFill>
                  <a:schemeClr val="tx1"/>
                </a:solidFill>
              </a:rPr>
              <a:t>υπό την έννοια της </a:t>
            </a:r>
            <a:r>
              <a:rPr lang="el-GR" b="1" dirty="0">
                <a:solidFill>
                  <a:schemeClr val="tx1"/>
                </a:solidFill>
              </a:rPr>
              <a:t>ενοποίησης αρχαιολογικών/πολιτισμικών  χώρων</a:t>
            </a:r>
            <a:r>
              <a:rPr lang="el-GR" dirty="0">
                <a:solidFill>
                  <a:schemeClr val="tx1"/>
                </a:solidFill>
              </a:rPr>
              <a:t>.</a:t>
            </a:r>
          </a:p>
          <a:p>
            <a:pPr algn="just">
              <a:spcBef>
                <a:spcPts val="600"/>
              </a:spcBef>
              <a:defRPr/>
            </a:pPr>
            <a:r>
              <a:rPr lang="el-GR" dirty="0" smtClean="0">
                <a:solidFill>
                  <a:schemeClr val="tx1"/>
                </a:solidFill>
              </a:rPr>
              <a:t>Ο </a:t>
            </a:r>
            <a:r>
              <a:rPr lang="el-GR" dirty="0">
                <a:solidFill>
                  <a:schemeClr val="tx1"/>
                </a:solidFill>
              </a:rPr>
              <a:t>Π/Υ καθ’ ενός από τα παραπάνω έργα δεν μπορεί να υπερβαίνει το ποσό των 5 εκ </a:t>
            </a:r>
            <a:r>
              <a:rPr lang="el-GR" dirty="0" smtClean="0">
                <a:solidFill>
                  <a:schemeClr val="tx1"/>
                </a:solidFill>
              </a:rPr>
              <a:t>ευρώ.</a:t>
            </a:r>
            <a:endParaRPr lang="el-GR" dirty="0" smtClean="0">
              <a:solidFill>
                <a:schemeClr val="tx1"/>
              </a:solidFill>
            </a:endParaRPr>
          </a:p>
          <a:p>
            <a:pPr algn="ctr">
              <a:spcBef>
                <a:spcPts val="0"/>
              </a:spcBef>
              <a:defRPr/>
            </a:pPr>
            <a:r>
              <a:rPr lang="el-GR" b="1" u="sng" dirty="0" smtClean="0">
                <a:solidFill>
                  <a:schemeClr val="tx1"/>
                </a:solidFill>
              </a:rPr>
              <a:t>Ενεργοποίηση</a:t>
            </a:r>
            <a:r>
              <a:rPr lang="el-GR" dirty="0" smtClean="0">
                <a:solidFill>
                  <a:schemeClr val="tx1"/>
                </a:solidFill>
              </a:rPr>
              <a:t> : Δ’ Τρίμηνο 2016</a:t>
            </a:r>
            <a:endParaRPr lang="el-GR" dirty="0">
              <a:solidFill>
                <a:schemeClr val="tx1"/>
              </a:solidFill>
            </a:endParaRPr>
          </a:p>
        </p:txBody>
      </p:sp>
      <p:sp>
        <p:nvSpPr>
          <p:cNvPr id="12" name="11 - Στρογγυλεμένο ορθογώνιο"/>
          <p:cNvSpPr/>
          <p:nvPr/>
        </p:nvSpPr>
        <p:spPr>
          <a:xfrm>
            <a:off x="323850" y="620688"/>
            <a:ext cx="8424863" cy="64807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900" b="1" dirty="0" smtClean="0"/>
              <a:t>6.</a:t>
            </a:r>
            <a:r>
              <a:rPr lang="en-US" sz="1900" b="1" dirty="0" smtClean="0"/>
              <a:t>c</a:t>
            </a:r>
            <a:r>
              <a:rPr lang="el-GR" sz="1900" b="1" dirty="0" smtClean="0"/>
              <a:t>.3: </a:t>
            </a:r>
            <a:r>
              <a:rPr lang="el-GR" sz="1900" b="1" dirty="0"/>
              <a:t>Προστασία και ανάδειξη της πολιτιστικής κληρονομιάς Περιφέρειας Κρήτης </a:t>
            </a:r>
            <a:r>
              <a:rPr lang="el-GR" sz="1900" b="1" dirty="0" smtClean="0"/>
              <a:t>- ΑΜΕΣΗ</a:t>
            </a:r>
            <a:endParaRPr lang="el-GR" sz="1900" b="1" dirty="0"/>
          </a:p>
        </p:txBody>
      </p:sp>
      <p:sp>
        <p:nvSpPr>
          <p:cNvPr id="13" name="12 - Στρογγυλεμένο ορθογώνιο"/>
          <p:cNvSpPr/>
          <p:nvPr/>
        </p:nvSpPr>
        <p:spPr>
          <a:xfrm>
            <a:off x="376906" y="5157192"/>
            <a:ext cx="8424863" cy="417549"/>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l-GR" b="1" u="sng" dirty="0">
                <a:solidFill>
                  <a:schemeClr val="tx1"/>
                </a:solidFill>
              </a:rPr>
              <a:t>Δικαιούχοι</a:t>
            </a:r>
            <a:r>
              <a:rPr lang="el-GR" b="1" dirty="0">
                <a:solidFill>
                  <a:schemeClr val="tx1"/>
                </a:solidFill>
              </a:rPr>
              <a:t> : </a:t>
            </a:r>
            <a:r>
              <a:rPr lang="el-GR" dirty="0">
                <a:solidFill>
                  <a:schemeClr val="tx1"/>
                </a:solidFill>
              </a:rPr>
              <a:t>Υπουργείο Πολιτισμού &amp; Αθλητισμού</a:t>
            </a:r>
          </a:p>
        </p:txBody>
      </p:sp>
      <p:sp>
        <p:nvSpPr>
          <p:cNvPr id="14" name="13 - Στρογγυλεμένο ορθογώνιο"/>
          <p:cNvSpPr/>
          <p:nvPr/>
        </p:nvSpPr>
        <p:spPr>
          <a:xfrm>
            <a:off x="373855" y="5661248"/>
            <a:ext cx="8374858" cy="43157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l-GR" b="1" u="sng" dirty="0"/>
              <a:t>Προϋπολογισμός</a:t>
            </a:r>
            <a:r>
              <a:rPr lang="el-GR" b="1" dirty="0"/>
              <a:t> : </a:t>
            </a:r>
            <a:r>
              <a:rPr lang="el-GR" b="1" dirty="0" smtClean="0"/>
              <a:t>6</a:t>
            </a:r>
            <a:r>
              <a:rPr lang="en-US" b="1" dirty="0" smtClean="0"/>
              <a:t>.</a:t>
            </a:r>
            <a:r>
              <a:rPr lang="el-GR" b="1" dirty="0" smtClean="0"/>
              <a:t>000.000,00 </a:t>
            </a:r>
            <a:r>
              <a:rPr lang="el-GR" b="1" dirty="0"/>
              <a:t>€</a:t>
            </a:r>
          </a:p>
        </p:txBody>
      </p:sp>
    </p:spTree>
    <p:extLst>
      <p:ext uri="{BB962C8B-B14F-4D97-AF65-F5344CB8AC3E}">
        <p14:creationId xmlns:p14="http://schemas.microsoft.com/office/powerpoint/2010/main" val="23589612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7 - Ομάδα"/>
          <p:cNvGrpSpPr>
            <a:grpSpLocks/>
          </p:cNvGrpSpPr>
          <p:nvPr/>
        </p:nvGrpSpPr>
        <p:grpSpPr bwMode="auto">
          <a:xfrm>
            <a:off x="755650" y="6165850"/>
            <a:ext cx="7777163" cy="647700"/>
            <a:chOff x="755576" y="6093296"/>
            <a:chExt cx="7776864" cy="647492"/>
          </a:xfrm>
        </p:grpSpPr>
        <p:pic>
          <p:nvPicPr>
            <p:cNvPr id="513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6093296"/>
              <a:ext cx="720080" cy="46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Εικόνα 1" descr="espa1420_logo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6093296"/>
              <a:ext cx="936104" cy="533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5" name="11 - Ορθογώνιο"/>
            <p:cNvSpPr>
              <a:spLocks noChangeArrowheads="1"/>
            </p:cNvSpPr>
            <p:nvPr/>
          </p:nvSpPr>
          <p:spPr bwMode="auto">
            <a:xfrm>
              <a:off x="755576" y="6525344"/>
              <a:ext cx="15999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l-GR" sz="800" b="1"/>
                <a:t>Ευρωπαϊκή Ένωση</a:t>
              </a:r>
              <a:endParaRPr lang="el-GR" altLang="el-GR" sz="800"/>
            </a:p>
          </p:txBody>
        </p:sp>
      </p:grpSp>
      <p:grpSp>
        <p:nvGrpSpPr>
          <p:cNvPr id="5123" name="12 - Ομάδα"/>
          <p:cNvGrpSpPr>
            <a:grpSpLocks/>
          </p:cNvGrpSpPr>
          <p:nvPr/>
        </p:nvGrpSpPr>
        <p:grpSpPr bwMode="auto">
          <a:xfrm>
            <a:off x="6988175" y="61416"/>
            <a:ext cx="2155825" cy="669925"/>
            <a:chOff x="6732240" y="188640"/>
            <a:chExt cx="2155434" cy="669465"/>
          </a:xfrm>
        </p:grpSpPr>
        <p:pic>
          <p:nvPicPr>
            <p:cNvPr id="5130" name="13 - Εικόνα" descr="NEW_LOGO_pep.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64288" y="332656"/>
              <a:ext cx="1723386" cy="52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Text Box 7"/>
            <p:cNvSpPr txBox="1">
              <a:spLocks noChangeArrowheads="1"/>
            </p:cNvSpPr>
            <p:nvPr/>
          </p:nvSpPr>
          <p:spPr bwMode="auto">
            <a:xfrm>
              <a:off x="6732240" y="188640"/>
              <a:ext cx="20162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lgn="ctr" eaLnBrk="1" hangingPunct="1">
                <a:spcAft>
                  <a:spcPts val="1000"/>
                </a:spcAft>
              </a:pPr>
              <a:r>
                <a:rPr lang="el-GR" altLang="el-GR" sz="1200" b="1" dirty="0">
                  <a:solidFill>
                    <a:srgbClr val="808080"/>
                  </a:solidFill>
                  <a:latin typeface="Calibri" pitchFamily="34" charset="0"/>
                </a:rPr>
                <a:t>ΠΕΡΙΦΕΡΕΙΑ ΚΡΗΤΗΣ</a:t>
              </a:r>
              <a:endParaRPr lang="el-GR" altLang="el-GR" sz="1200" dirty="0"/>
            </a:p>
          </p:txBody>
        </p:sp>
      </p:grpSp>
      <p:sp>
        <p:nvSpPr>
          <p:cNvPr id="11" name="10 - Στρογγυλεμένο ορθογώνιο"/>
          <p:cNvSpPr/>
          <p:nvPr/>
        </p:nvSpPr>
        <p:spPr>
          <a:xfrm>
            <a:off x="323850" y="1268760"/>
            <a:ext cx="8424863" cy="3384376"/>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l-GR" b="1" u="sng" dirty="0">
                <a:solidFill>
                  <a:schemeClr val="tx1"/>
                </a:solidFill>
              </a:rPr>
              <a:t>Περιγραφή</a:t>
            </a:r>
            <a:r>
              <a:rPr lang="el-GR" dirty="0">
                <a:solidFill>
                  <a:schemeClr val="tx1"/>
                </a:solidFill>
              </a:rPr>
              <a:t> </a:t>
            </a:r>
            <a:r>
              <a:rPr lang="el-GR" dirty="0" smtClean="0">
                <a:solidFill>
                  <a:schemeClr val="tx1"/>
                </a:solidFill>
              </a:rPr>
              <a:t>: </a:t>
            </a:r>
          </a:p>
          <a:p>
            <a:pPr algn="just">
              <a:defRPr/>
            </a:pPr>
            <a:r>
              <a:rPr lang="el-GR" dirty="0" smtClean="0">
                <a:solidFill>
                  <a:schemeClr val="tx1"/>
                </a:solidFill>
              </a:rPr>
              <a:t>Προβλέπονται δράσεις:</a:t>
            </a:r>
          </a:p>
          <a:p>
            <a:pPr marL="285750" indent="-285750" algn="just">
              <a:buFont typeface="Arial" panose="020B0604020202020204" pitchFamily="34" charset="0"/>
              <a:buChar char="•"/>
              <a:defRPr/>
            </a:pPr>
            <a:r>
              <a:rPr lang="el-GR" dirty="0" smtClean="0">
                <a:solidFill>
                  <a:schemeClr val="tx1"/>
                </a:solidFill>
              </a:rPr>
              <a:t>Προβολής </a:t>
            </a:r>
            <a:r>
              <a:rPr lang="el-GR" dirty="0">
                <a:solidFill>
                  <a:schemeClr val="tx1"/>
                </a:solidFill>
              </a:rPr>
              <a:t>των φυσικών και πολιτισμικών πόρων της Κρήτης και εν γένει του τουριστικού προϊόντος αυτής τόσο  στο εσωτερικό της χώρας όσο και στο διεθνή χώρο.</a:t>
            </a:r>
          </a:p>
          <a:p>
            <a:pPr marL="285750" indent="-285750" algn="just">
              <a:buFont typeface="Arial" panose="020B0604020202020204" pitchFamily="34" charset="0"/>
              <a:buChar char="•"/>
              <a:defRPr/>
            </a:pPr>
            <a:r>
              <a:rPr lang="el-GR" dirty="0" smtClean="0">
                <a:solidFill>
                  <a:schemeClr val="tx1"/>
                </a:solidFill>
              </a:rPr>
              <a:t>Προβολής </a:t>
            </a:r>
            <a:r>
              <a:rPr lang="el-GR" dirty="0">
                <a:solidFill>
                  <a:schemeClr val="tx1"/>
                </a:solidFill>
              </a:rPr>
              <a:t>των φυσικών και πολιτισμικών πόρων της Κρήτης που θα </a:t>
            </a:r>
            <a:r>
              <a:rPr lang="el-GR" dirty="0" smtClean="0">
                <a:solidFill>
                  <a:schemeClr val="tx1"/>
                </a:solidFill>
              </a:rPr>
              <a:t>ενημερώνουν / διευκολύνουν </a:t>
            </a:r>
            <a:r>
              <a:rPr lang="el-GR" dirty="0">
                <a:solidFill>
                  <a:schemeClr val="tx1"/>
                </a:solidFill>
              </a:rPr>
              <a:t>τους επισκέπτες του </a:t>
            </a:r>
            <a:r>
              <a:rPr lang="el-GR" dirty="0" smtClean="0">
                <a:solidFill>
                  <a:schemeClr val="tx1"/>
                </a:solidFill>
              </a:rPr>
              <a:t>νησιού.</a:t>
            </a:r>
            <a:endParaRPr lang="el-GR" dirty="0">
              <a:solidFill>
                <a:schemeClr val="tx1"/>
              </a:solidFill>
            </a:endParaRPr>
          </a:p>
          <a:p>
            <a:pPr algn="just">
              <a:defRPr/>
            </a:pPr>
            <a:endParaRPr lang="el-GR" dirty="0" smtClean="0">
              <a:solidFill>
                <a:schemeClr val="tx1"/>
              </a:solidFill>
            </a:endParaRPr>
          </a:p>
          <a:p>
            <a:pPr>
              <a:spcBef>
                <a:spcPts val="600"/>
              </a:spcBef>
              <a:defRPr/>
            </a:pPr>
            <a:r>
              <a:rPr lang="el-GR" b="1" u="sng" dirty="0" smtClean="0">
                <a:solidFill>
                  <a:schemeClr val="tx1"/>
                </a:solidFill>
              </a:rPr>
              <a:t>Ενεργοποίηση</a:t>
            </a:r>
            <a:r>
              <a:rPr lang="el-GR" dirty="0" smtClean="0">
                <a:solidFill>
                  <a:schemeClr val="tx1"/>
                </a:solidFill>
              </a:rPr>
              <a:t> : Α’ Τρίμηνο 2017</a:t>
            </a:r>
            <a:endParaRPr lang="el-GR" dirty="0">
              <a:solidFill>
                <a:schemeClr val="tx1"/>
              </a:solidFill>
            </a:endParaRPr>
          </a:p>
        </p:txBody>
      </p:sp>
      <p:sp>
        <p:nvSpPr>
          <p:cNvPr id="12" name="11 - Στρογγυλεμένο ορθογώνιο"/>
          <p:cNvSpPr/>
          <p:nvPr/>
        </p:nvSpPr>
        <p:spPr>
          <a:xfrm>
            <a:off x="323850" y="620688"/>
            <a:ext cx="8424863" cy="50405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900" b="1" dirty="0" smtClean="0"/>
              <a:t>6.</a:t>
            </a:r>
            <a:r>
              <a:rPr lang="en-US" sz="1900" b="1" dirty="0" smtClean="0"/>
              <a:t>c</a:t>
            </a:r>
            <a:r>
              <a:rPr lang="el-GR" sz="1900" b="1" dirty="0" smtClean="0"/>
              <a:t>.4: </a:t>
            </a:r>
            <a:r>
              <a:rPr lang="el-GR" sz="1900" b="1" dirty="0"/>
              <a:t>Ενίσχυση δράσεων τουριστικής </a:t>
            </a:r>
            <a:r>
              <a:rPr lang="el-GR" sz="1900" b="1" dirty="0" smtClean="0"/>
              <a:t>προβολής - ΑΜΕΣΗ</a:t>
            </a:r>
            <a:endParaRPr lang="el-GR" sz="1900" b="1" dirty="0"/>
          </a:p>
        </p:txBody>
      </p:sp>
      <p:sp>
        <p:nvSpPr>
          <p:cNvPr id="13" name="12 - Στρογγυλεμένο ορθογώνιο"/>
          <p:cNvSpPr/>
          <p:nvPr/>
        </p:nvSpPr>
        <p:spPr>
          <a:xfrm>
            <a:off x="373855" y="4774654"/>
            <a:ext cx="8424863" cy="576089"/>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l-GR" b="1" u="sng" dirty="0">
                <a:solidFill>
                  <a:schemeClr val="tx1"/>
                </a:solidFill>
              </a:rPr>
              <a:t>Δικαιούχοι</a:t>
            </a:r>
            <a:r>
              <a:rPr lang="el-GR" b="1" dirty="0">
                <a:solidFill>
                  <a:schemeClr val="tx1"/>
                </a:solidFill>
              </a:rPr>
              <a:t> : </a:t>
            </a:r>
            <a:r>
              <a:rPr lang="el-GR" dirty="0">
                <a:solidFill>
                  <a:schemeClr val="tx1"/>
                </a:solidFill>
              </a:rPr>
              <a:t>Περιφέρεια Κρήτης</a:t>
            </a:r>
          </a:p>
        </p:txBody>
      </p:sp>
      <p:sp>
        <p:nvSpPr>
          <p:cNvPr id="14" name="13 - Στρογγυλεμένο ορθογώνιο"/>
          <p:cNvSpPr/>
          <p:nvPr/>
        </p:nvSpPr>
        <p:spPr>
          <a:xfrm>
            <a:off x="373855" y="5445223"/>
            <a:ext cx="8374858" cy="647601"/>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l-GR" b="1" u="sng" dirty="0"/>
              <a:t>Προϋπολογισμός</a:t>
            </a:r>
            <a:r>
              <a:rPr lang="el-GR" b="1" dirty="0"/>
              <a:t> : </a:t>
            </a:r>
            <a:r>
              <a:rPr lang="el-GR" b="1" dirty="0" smtClean="0"/>
              <a:t>4</a:t>
            </a:r>
            <a:r>
              <a:rPr lang="en-US" b="1" dirty="0" smtClean="0"/>
              <a:t>.</a:t>
            </a:r>
            <a:r>
              <a:rPr lang="el-GR" b="1" dirty="0" smtClean="0"/>
              <a:t>000.000,00 </a:t>
            </a:r>
            <a:r>
              <a:rPr lang="el-GR" b="1" dirty="0"/>
              <a:t>€</a:t>
            </a:r>
          </a:p>
        </p:txBody>
      </p:sp>
    </p:spTree>
    <p:extLst>
      <p:ext uri="{BB962C8B-B14F-4D97-AF65-F5344CB8AC3E}">
        <p14:creationId xmlns:p14="http://schemas.microsoft.com/office/powerpoint/2010/main" val="960992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7 - Ομάδα"/>
          <p:cNvGrpSpPr>
            <a:grpSpLocks/>
          </p:cNvGrpSpPr>
          <p:nvPr/>
        </p:nvGrpSpPr>
        <p:grpSpPr bwMode="auto">
          <a:xfrm>
            <a:off x="755650" y="6165850"/>
            <a:ext cx="7777163" cy="647700"/>
            <a:chOff x="755576" y="6093296"/>
            <a:chExt cx="7776864" cy="647492"/>
          </a:xfrm>
        </p:grpSpPr>
        <p:pic>
          <p:nvPicPr>
            <p:cNvPr id="513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6093296"/>
              <a:ext cx="720080" cy="46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Εικόνα 1" descr="espa1420_logo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6093296"/>
              <a:ext cx="936104" cy="533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5" name="11 - Ορθογώνιο"/>
            <p:cNvSpPr>
              <a:spLocks noChangeArrowheads="1"/>
            </p:cNvSpPr>
            <p:nvPr/>
          </p:nvSpPr>
          <p:spPr bwMode="auto">
            <a:xfrm>
              <a:off x="755576" y="6525344"/>
              <a:ext cx="15999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l-GR" sz="800" b="1"/>
                <a:t>Ευρωπαϊκή Ένωση</a:t>
              </a:r>
              <a:endParaRPr lang="el-GR" altLang="el-GR" sz="800"/>
            </a:p>
          </p:txBody>
        </p:sp>
      </p:grpSp>
      <p:grpSp>
        <p:nvGrpSpPr>
          <p:cNvPr id="5123" name="12 - Ομάδα"/>
          <p:cNvGrpSpPr>
            <a:grpSpLocks/>
          </p:cNvGrpSpPr>
          <p:nvPr/>
        </p:nvGrpSpPr>
        <p:grpSpPr bwMode="auto">
          <a:xfrm>
            <a:off x="6988175" y="61416"/>
            <a:ext cx="2155825" cy="669925"/>
            <a:chOff x="6732240" y="188640"/>
            <a:chExt cx="2155434" cy="669465"/>
          </a:xfrm>
        </p:grpSpPr>
        <p:pic>
          <p:nvPicPr>
            <p:cNvPr id="5130" name="13 - Εικόνα" descr="NEW_LOGO_pep.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64288" y="332656"/>
              <a:ext cx="1723386" cy="52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Text Box 7"/>
            <p:cNvSpPr txBox="1">
              <a:spLocks noChangeArrowheads="1"/>
            </p:cNvSpPr>
            <p:nvPr/>
          </p:nvSpPr>
          <p:spPr bwMode="auto">
            <a:xfrm>
              <a:off x="6732240" y="188640"/>
              <a:ext cx="20162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lgn="ctr" eaLnBrk="1" hangingPunct="1">
                <a:spcAft>
                  <a:spcPts val="1000"/>
                </a:spcAft>
              </a:pPr>
              <a:r>
                <a:rPr lang="el-GR" altLang="el-GR" sz="1200" b="1" dirty="0">
                  <a:solidFill>
                    <a:srgbClr val="808080"/>
                  </a:solidFill>
                  <a:latin typeface="Calibri" pitchFamily="34" charset="0"/>
                </a:rPr>
                <a:t>ΠΕΡΙΦΕΡΕΙΑ ΚΡΗΤΗΣ</a:t>
              </a:r>
              <a:endParaRPr lang="el-GR" altLang="el-GR" sz="1200" dirty="0"/>
            </a:p>
          </p:txBody>
        </p:sp>
      </p:grpSp>
      <p:sp>
        <p:nvSpPr>
          <p:cNvPr id="11" name="10 - Στρογγυλεμένο ορθογώνιο"/>
          <p:cNvSpPr/>
          <p:nvPr/>
        </p:nvSpPr>
        <p:spPr>
          <a:xfrm>
            <a:off x="323850" y="1484784"/>
            <a:ext cx="8424863" cy="3024336"/>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l-GR" b="1" u="sng" dirty="0">
                <a:solidFill>
                  <a:schemeClr val="tx1"/>
                </a:solidFill>
              </a:rPr>
              <a:t>Περιγραφή</a:t>
            </a:r>
            <a:r>
              <a:rPr lang="el-GR" dirty="0">
                <a:solidFill>
                  <a:schemeClr val="tx1"/>
                </a:solidFill>
              </a:rPr>
              <a:t> </a:t>
            </a:r>
            <a:r>
              <a:rPr lang="el-GR" dirty="0" smtClean="0">
                <a:solidFill>
                  <a:schemeClr val="tx1"/>
                </a:solidFill>
              </a:rPr>
              <a:t>: </a:t>
            </a:r>
          </a:p>
          <a:p>
            <a:pPr algn="just">
              <a:defRPr/>
            </a:pPr>
            <a:r>
              <a:rPr lang="el-GR" dirty="0" smtClean="0">
                <a:solidFill>
                  <a:schemeClr val="tx1"/>
                </a:solidFill>
              </a:rPr>
              <a:t>Προβλέπονται δράσεις:</a:t>
            </a:r>
          </a:p>
          <a:p>
            <a:pPr marL="285750" indent="-285750">
              <a:buFont typeface="Arial" panose="020B0604020202020204" pitchFamily="34" charset="0"/>
              <a:buChar char="•"/>
              <a:defRPr/>
            </a:pPr>
            <a:r>
              <a:rPr lang="el-GR" dirty="0" smtClean="0">
                <a:solidFill>
                  <a:schemeClr val="tx1"/>
                </a:solidFill>
              </a:rPr>
              <a:t>εφαρμογής των Σχεδίων </a:t>
            </a:r>
            <a:r>
              <a:rPr lang="el-GR" dirty="0">
                <a:solidFill>
                  <a:schemeClr val="tx1"/>
                </a:solidFill>
              </a:rPr>
              <a:t>Διαχείρισης των περιοχών NATURA 2000.</a:t>
            </a:r>
          </a:p>
          <a:p>
            <a:pPr marL="285750" indent="-285750">
              <a:buFont typeface="Arial" panose="020B0604020202020204" pitchFamily="34" charset="0"/>
              <a:buChar char="•"/>
              <a:defRPr/>
            </a:pPr>
            <a:r>
              <a:rPr lang="el-GR" dirty="0" smtClean="0">
                <a:solidFill>
                  <a:schemeClr val="tx1"/>
                </a:solidFill>
              </a:rPr>
              <a:t>προστασίας </a:t>
            </a:r>
            <a:r>
              <a:rPr lang="el-GR" dirty="0">
                <a:solidFill>
                  <a:schemeClr val="tx1"/>
                </a:solidFill>
              </a:rPr>
              <a:t>και ανάδειξης των </a:t>
            </a:r>
            <a:r>
              <a:rPr lang="el-GR" dirty="0" err="1">
                <a:solidFill>
                  <a:schemeClr val="tx1"/>
                </a:solidFill>
              </a:rPr>
              <a:t>οικοτόπων</a:t>
            </a:r>
            <a:r>
              <a:rPr lang="el-GR" dirty="0">
                <a:solidFill>
                  <a:schemeClr val="tx1"/>
                </a:solidFill>
              </a:rPr>
              <a:t> και της βιοποικιλότητας της Κρήτης.</a:t>
            </a:r>
          </a:p>
          <a:p>
            <a:pPr marL="285750" indent="-285750">
              <a:buFont typeface="Arial" panose="020B0604020202020204" pitchFamily="34" charset="0"/>
              <a:buChar char="•"/>
              <a:defRPr/>
            </a:pPr>
            <a:r>
              <a:rPr lang="el-GR" dirty="0" smtClean="0">
                <a:solidFill>
                  <a:schemeClr val="tx1"/>
                </a:solidFill>
              </a:rPr>
              <a:t>αποκατάστασης </a:t>
            </a:r>
            <a:r>
              <a:rPr lang="el-GR" dirty="0">
                <a:solidFill>
                  <a:schemeClr val="tx1"/>
                </a:solidFill>
              </a:rPr>
              <a:t>υποβαθμισμένων φυσικών </a:t>
            </a:r>
            <a:r>
              <a:rPr lang="el-GR" dirty="0" err="1">
                <a:solidFill>
                  <a:schemeClr val="tx1"/>
                </a:solidFill>
              </a:rPr>
              <a:t>οικοτόπων</a:t>
            </a:r>
            <a:r>
              <a:rPr lang="el-GR" dirty="0">
                <a:solidFill>
                  <a:schemeClr val="tx1"/>
                </a:solidFill>
              </a:rPr>
              <a:t>.</a:t>
            </a:r>
          </a:p>
          <a:p>
            <a:pPr marL="285750" indent="-285750">
              <a:buFont typeface="Arial" panose="020B0604020202020204" pitchFamily="34" charset="0"/>
              <a:buChar char="•"/>
              <a:defRPr/>
            </a:pPr>
            <a:r>
              <a:rPr lang="el-GR" dirty="0" smtClean="0">
                <a:solidFill>
                  <a:schemeClr val="tx1"/>
                </a:solidFill>
              </a:rPr>
              <a:t>ενημέρωσης </a:t>
            </a:r>
            <a:r>
              <a:rPr lang="el-GR" dirty="0">
                <a:solidFill>
                  <a:schemeClr val="tx1"/>
                </a:solidFill>
              </a:rPr>
              <a:t>– ευαισθητοποίησης των πολιτών</a:t>
            </a:r>
            <a:r>
              <a:rPr lang="el-GR" dirty="0" smtClean="0">
                <a:solidFill>
                  <a:schemeClr val="tx1"/>
                </a:solidFill>
              </a:rPr>
              <a:t>.</a:t>
            </a:r>
          </a:p>
          <a:p>
            <a:pPr marL="285750" indent="-285750" algn="just">
              <a:buFont typeface="Arial" panose="020B0604020202020204" pitchFamily="34" charset="0"/>
              <a:buChar char="•"/>
              <a:defRPr/>
            </a:pPr>
            <a:endParaRPr lang="el-GR" dirty="0" smtClean="0">
              <a:solidFill>
                <a:schemeClr val="tx1"/>
              </a:solidFill>
            </a:endParaRPr>
          </a:p>
          <a:p>
            <a:pPr>
              <a:spcBef>
                <a:spcPts val="600"/>
              </a:spcBef>
              <a:defRPr/>
            </a:pPr>
            <a:r>
              <a:rPr lang="el-GR" b="1" u="sng" dirty="0" smtClean="0">
                <a:solidFill>
                  <a:schemeClr val="tx1"/>
                </a:solidFill>
              </a:rPr>
              <a:t>Ενεργοποίηση</a:t>
            </a:r>
            <a:r>
              <a:rPr lang="el-GR" dirty="0" smtClean="0">
                <a:solidFill>
                  <a:schemeClr val="tx1"/>
                </a:solidFill>
              </a:rPr>
              <a:t> : Δ’ Τρίμηνο 2016</a:t>
            </a:r>
            <a:endParaRPr lang="el-GR" dirty="0">
              <a:solidFill>
                <a:schemeClr val="tx1"/>
              </a:solidFill>
            </a:endParaRPr>
          </a:p>
        </p:txBody>
      </p:sp>
      <p:sp>
        <p:nvSpPr>
          <p:cNvPr id="12" name="11 - Στρογγυλεμένο ορθογώνιο"/>
          <p:cNvSpPr/>
          <p:nvPr/>
        </p:nvSpPr>
        <p:spPr>
          <a:xfrm>
            <a:off x="323850" y="620688"/>
            <a:ext cx="8424863" cy="72008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900" b="1" dirty="0" smtClean="0"/>
              <a:t>6.</a:t>
            </a:r>
            <a:r>
              <a:rPr lang="en-US" sz="1900" b="1" dirty="0" smtClean="0"/>
              <a:t>d</a:t>
            </a:r>
            <a:r>
              <a:rPr lang="el-GR" sz="1900" b="1" dirty="0" smtClean="0"/>
              <a:t>.1: </a:t>
            </a:r>
            <a:r>
              <a:rPr lang="el-GR" sz="1900" b="1" dirty="0"/>
              <a:t>Ενίσχυση και ανάδειξη </a:t>
            </a:r>
            <a:r>
              <a:rPr lang="el-GR" sz="1900" b="1" dirty="0" err="1"/>
              <a:t>οικοτόπων</a:t>
            </a:r>
            <a:r>
              <a:rPr lang="el-GR" sz="1900" b="1" dirty="0"/>
              <a:t> και της βιοποικιλότητας της </a:t>
            </a:r>
            <a:r>
              <a:rPr lang="el-GR" sz="1900" b="1" dirty="0" smtClean="0"/>
              <a:t>Κρήτης</a:t>
            </a:r>
            <a:r>
              <a:rPr lang="en-US" sz="2000" b="1" dirty="0"/>
              <a:t> - </a:t>
            </a:r>
            <a:r>
              <a:rPr lang="el-GR" sz="2000" b="1" dirty="0"/>
              <a:t>ΣΥΓΚΡΙΤΙΚΗ</a:t>
            </a:r>
            <a:endParaRPr lang="el-GR" sz="1900" b="1" dirty="0"/>
          </a:p>
        </p:txBody>
      </p:sp>
      <p:sp>
        <p:nvSpPr>
          <p:cNvPr id="13" name="12 - Στρογγυλεμένο ορθογώνιο"/>
          <p:cNvSpPr/>
          <p:nvPr/>
        </p:nvSpPr>
        <p:spPr>
          <a:xfrm>
            <a:off x="373855" y="4653136"/>
            <a:ext cx="8424863" cy="697607"/>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l-GR" b="1" u="sng" dirty="0">
                <a:solidFill>
                  <a:schemeClr val="tx1"/>
                </a:solidFill>
              </a:rPr>
              <a:t>Δικαιούχοι</a:t>
            </a:r>
            <a:r>
              <a:rPr lang="el-GR" b="1" dirty="0">
                <a:solidFill>
                  <a:schemeClr val="tx1"/>
                </a:solidFill>
              </a:rPr>
              <a:t> : </a:t>
            </a:r>
            <a:r>
              <a:rPr lang="el-GR" dirty="0">
                <a:solidFill>
                  <a:schemeClr val="tx1"/>
                </a:solidFill>
              </a:rPr>
              <a:t>Περιφέρεια Κρήτης, Αποκεντρωμένη Διοίκηση Κρήτης, ΟΤΑ Α΄ βαθμού, Φορείς Διαχείρισης, Λοιποί φορείς καθ’ αρμοδιότητα</a:t>
            </a:r>
          </a:p>
        </p:txBody>
      </p:sp>
      <p:sp>
        <p:nvSpPr>
          <p:cNvPr id="14" name="13 - Στρογγυλεμένο ορθογώνιο"/>
          <p:cNvSpPr/>
          <p:nvPr/>
        </p:nvSpPr>
        <p:spPr>
          <a:xfrm>
            <a:off x="373855" y="5445223"/>
            <a:ext cx="8374858" cy="647601"/>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l-GR" b="1" u="sng" dirty="0"/>
              <a:t>Προϋπολογισμός</a:t>
            </a:r>
            <a:r>
              <a:rPr lang="el-GR" b="1" dirty="0"/>
              <a:t> : </a:t>
            </a:r>
            <a:r>
              <a:rPr lang="el-GR" b="1" dirty="0" smtClean="0"/>
              <a:t>2</a:t>
            </a:r>
            <a:r>
              <a:rPr lang="en-US" b="1" dirty="0" smtClean="0"/>
              <a:t>.</a:t>
            </a:r>
            <a:r>
              <a:rPr lang="el-GR" b="1" dirty="0" smtClean="0"/>
              <a:t>000.000,00 </a:t>
            </a:r>
            <a:r>
              <a:rPr lang="el-GR" b="1" dirty="0"/>
              <a:t>€</a:t>
            </a:r>
          </a:p>
        </p:txBody>
      </p:sp>
    </p:spTree>
    <p:extLst>
      <p:ext uri="{BB962C8B-B14F-4D97-AF65-F5344CB8AC3E}">
        <p14:creationId xmlns:p14="http://schemas.microsoft.com/office/powerpoint/2010/main" val="1156800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323850" y="188640"/>
            <a:ext cx="7354888" cy="576263"/>
          </a:xfrm>
        </p:spPr>
        <p:txBody>
          <a:bodyPr/>
          <a:lstStyle/>
          <a:p>
            <a:pPr algn="l">
              <a:lnSpc>
                <a:spcPct val="90000"/>
              </a:lnSpc>
            </a:pPr>
            <a:r>
              <a:rPr lang="el-GR" altLang="el-GR" sz="2000" b="1" dirty="0" smtClean="0">
                <a:solidFill>
                  <a:srgbClr val="003CB4"/>
                </a:solidFill>
                <a:latin typeface="Arial" charset="0"/>
              </a:rPr>
              <a:t>Νέες Δράσεις</a:t>
            </a:r>
          </a:p>
        </p:txBody>
      </p:sp>
      <p:grpSp>
        <p:nvGrpSpPr>
          <p:cNvPr id="7171" name="7 - Ομάδα"/>
          <p:cNvGrpSpPr>
            <a:grpSpLocks/>
          </p:cNvGrpSpPr>
          <p:nvPr/>
        </p:nvGrpSpPr>
        <p:grpSpPr bwMode="auto">
          <a:xfrm>
            <a:off x="755650" y="6165850"/>
            <a:ext cx="7777163" cy="647700"/>
            <a:chOff x="755576" y="6093296"/>
            <a:chExt cx="7776864" cy="647492"/>
          </a:xfrm>
        </p:grpSpPr>
        <p:pic>
          <p:nvPicPr>
            <p:cNvPr id="724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6093296"/>
              <a:ext cx="720080" cy="46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50" name="Εικόνα 1" descr="espa1420_logo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6093296"/>
              <a:ext cx="936104" cy="533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51" name="11 - Ορθογώνιο"/>
            <p:cNvSpPr>
              <a:spLocks noChangeArrowheads="1"/>
            </p:cNvSpPr>
            <p:nvPr/>
          </p:nvSpPr>
          <p:spPr bwMode="auto">
            <a:xfrm>
              <a:off x="755576" y="6525344"/>
              <a:ext cx="15999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l-GR" sz="800" b="1"/>
                <a:t>Ευρωπαϊκή Ένωση</a:t>
              </a:r>
              <a:endParaRPr lang="el-GR" altLang="el-GR" sz="800"/>
            </a:p>
          </p:txBody>
        </p:sp>
      </p:grpSp>
      <p:grpSp>
        <p:nvGrpSpPr>
          <p:cNvPr id="7172" name="12 - Ομάδα"/>
          <p:cNvGrpSpPr>
            <a:grpSpLocks/>
          </p:cNvGrpSpPr>
          <p:nvPr/>
        </p:nvGrpSpPr>
        <p:grpSpPr bwMode="auto">
          <a:xfrm>
            <a:off x="6732588" y="166688"/>
            <a:ext cx="2155825" cy="669925"/>
            <a:chOff x="6732240" y="188640"/>
            <a:chExt cx="2155434" cy="669465"/>
          </a:xfrm>
        </p:grpSpPr>
        <p:pic>
          <p:nvPicPr>
            <p:cNvPr id="7246" name="13 - Εικόνα" descr="NEW_LOGO_pep.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64288" y="332656"/>
              <a:ext cx="1723386" cy="52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47" name="Text Box 7"/>
            <p:cNvSpPr txBox="1">
              <a:spLocks noChangeArrowheads="1"/>
            </p:cNvSpPr>
            <p:nvPr/>
          </p:nvSpPr>
          <p:spPr bwMode="auto">
            <a:xfrm>
              <a:off x="6732240" y="188640"/>
              <a:ext cx="20162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lgn="ctr" eaLnBrk="1" hangingPunct="1">
                <a:spcAft>
                  <a:spcPts val="1000"/>
                </a:spcAft>
              </a:pPr>
              <a:r>
                <a:rPr lang="el-GR" altLang="el-GR" sz="1200" b="1">
                  <a:solidFill>
                    <a:srgbClr val="808080"/>
                  </a:solidFill>
                  <a:latin typeface="Calibri" pitchFamily="34" charset="0"/>
                </a:rPr>
                <a:t>ΠΕΡΙΦΕΡΕΙΑ ΚΡΗΤΗΣ</a:t>
              </a:r>
              <a:endParaRPr lang="el-GR" altLang="el-GR" sz="1200"/>
            </a:p>
          </p:txBody>
        </p:sp>
      </p:grpSp>
      <p:graphicFrame>
        <p:nvGraphicFramePr>
          <p:cNvPr id="47116" name="Group 12"/>
          <p:cNvGraphicFramePr>
            <a:graphicFrameLocks noGrp="1"/>
          </p:cNvGraphicFramePr>
          <p:nvPr>
            <p:ph idx="1"/>
            <p:extLst>
              <p:ext uri="{D42A27DB-BD31-4B8C-83A1-F6EECF244321}">
                <p14:modId xmlns:p14="http://schemas.microsoft.com/office/powerpoint/2010/main" val="1577737124"/>
              </p:ext>
            </p:extLst>
          </p:nvPr>
        </p:nvGraphicFramePr>
        <p:xfrm>
          <a:off x="395537" y="980728"/>
          <a:ext cx="8353640" cy="5077542"/>
        </p:xfrm>
        <a:graphic>
          <a:graphicData uri="http://schemas.openxmlformats.org/drawingml/2006/table">
            <a:tbl>
              <a:tblPr/>
              <a:tblGrid>
                <a:gridCol w="862926"/>
                <a:gridCol w="4897713"/>
                <a:gridCol w="1241362"/>
                <a:gridCol w="1351639"/>
              </a:tblGrid>
              <a:tr h="541913">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l-GR" sz="1400" b="1" i="0" u="none" strike="noStrike" cap="none" normalizeH="0" baseline="0" dirty="0" err="1" smtClean="0">
                          <a:ln>
                            <a:noFill/>
                          </a:ln>
                          <a:solidFill>
                            <a:schemeClr val="bg1"/>
                          </a:solidFill>
                          <a:effectLst/>
                          <a:latin typeface="Calibri" pitchFamily="34" charset="0"/>
                        </a:rPr>
                        <a:t>Επενδ</a:t>
                      </a:r>
                      <a:r>
                        <a:rPr kumimoji="0" lang="el-GR" sz="1400" b="1" i="0" u="none" strike="noStrike" cap="none" normalizeH="0" baseline="0" dirty="0" smtClean="0">
                          <a:ln>
                            <a:noFill/>
                          </a:ln>
                          <a:solidFill>
                            <a:schemeClr val="bg1"/>
                          </a:solidFill>
                          <a:effectLst/>
                          <a:latin typeface="Calibri" pitchFamily="34" charset="0"/>
                        </a:rPr>
                        <a:t>. </a:t>
                      </a:r>
                      <a:r>
                        <a:rPr kumimoji="0" lang="el-GR" sz="1400" b="1" i="0" u="none" strike="noStrike" cap="none" normalizeH="0" baseline="0" dirty="0" err="1" smtClean="0">
                          <a:ln>
                            <a:noFill/>
                          </a:ln>
                          <a:solidFill>
                            <a:schemeClr val="bg1"/>
                          </a:solidFill>
                          <a:effectLst/>
                          <a:latin typeface="Calibri" pitchFamily="34" charset="0"/>
                        </a:rPr>
                        <a:t>Προτερ</a:t>
                      </a:r>
                      <a:r>
                        <a:rPr kumimoji="0" lang="el-GR" sz="1400" b="1" i="0" u="none" strike="noStrike" cap="none" normalizeH="0" baseline="0" dirty="0" smtClean="0">
                          <a:ln>
                            <a:noFill/>
                          </a:ln>
                          <a:solidFill>
                            <a:schemeClr val="bg1"/>
                          </a:solidFill>
                          <a:effectLst/>
                          <a:latin typeface="Calibri" pitchFamily="34" charset="0"/>
                        </a:rPr>
                        <a:t>.</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l-GR" sz="1400" b="1" i="0" u="none" strike="noStrike" cap="none" normalizeH="0" baseline="0" dirty="0" smtClean="0">
                          <a:ln>
                            <a:noFill/>
                          </a:ln>
                          <a:solidFill>
                            <a:schemeClr val="bg1"/>
                          </a:solidFill>
                          <a:effectLst/>
                          <a:latin typeface="Calibri" pitchFamily="34" charset="0"/>
                        </a:rPr>
                        <a:t>Δράση</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l-GR" sz="1400" b="1" i="0" u="none" strike="noStrike" cap="none" normalizeH="0" baseline="0" dirty="0" smtClean="0">
                          <a:ln>
                            <a:noFill/>
                          </a:ln>
                          <a:solidFill>
                            <a:schemeClr val="bg1"/>
                          </a:solidFill>
                          <a:effectLst/>
                          <a:latin typeface="Calibri" pitchFamily="34" charset="0"/>
                        </a:rPr>
                        <a:t>Π/Υ (ευρώ)</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l-GR" sz="1400" b="1" i="0" u="none" strike="noStrike" cap="none" normalizeH="0" baseline="0" dirty="0" smtClean="0">
                          <a:ln>
                            <a:noFill/>
                          </a:ln>
                          <a:solidFill>
                            <a:schemeClr val="bg1"/>
                          </a:solidFill>
                          <a:effectLst/>
                          <a:latin typeface="Calibri" pitchFamily="34" charset="0"/>
                        </a:rPr>
                        <a:t>Δ.Δ.</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l-GR" sz="1400" b="1" i="0" u="none" strike="noStrike" cap="none" normalizeH="0" baseline="0" dirty="0" smtClean="0">
                          <a:ln>
                            <a:noFill/>
                          </a:ln>
                          <a:solidFill>
                            <a:schemeClr val="bg1"/>
                          </a:solidFill>
                          <a:effectLst/>
                          <a:latin typeface="Calibri" pitchFamily="34" charset="0"/>
                        </a:rPr>
                        <a:t>Διαδικασία Αξιολόγησης</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27038">
                <a:tc row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l-GR" sz="1400" b="1" i="0" u="none" strike="noStrike" cap="none" normalizeH="0" baseline="0" dirty="0" smtClean="0">
                          <a:ln>
                            <a:noFill/>
                          </a:ln>
                          <a:solidFill>
                            <a:schemeClr val="tx1"/>
                          </a:solidFill>
                          <a:effectLst/>
                          <a:latin typeface="Calibri" pitchFamily="34" charset="0"/>
                        </a:rPr>
                        <a:t>4.</a:t>
                      </a:r>
                      <a:r>
                        <a:rPr kumimoji="0" lang="en-US" sz="1400" b="1" i="0" u="none" strike="noStrike" cap="none" normalizeH="0" baseline="0" dirty="0" smtClean="0">
                          <a:ln>
                            <a:noFill/>
                          </a:ln>
                          <a:solidFill>
                            <a:schemeClr val="tx1"/>
                          </a:solidFill>
                          <a:effectLst/>
                          <a:latin typeface="Calibri" pitchFamily="34" charset="0"/>
                        </a:rPr>
                        <a:t>c</a:t>
                      </a:r>
                      <a:endParaRPr kumimoji="0" lang="el-GR" sz="1400" b="1" i="0" u="none" strike="noStrike" cap="none" normalizeH="0" baseline="0" dirty="0" smtClean="0">
                        <a:ln>
                          <a:noFill/>
                        </a:ln>
                        <a:solidFill>
                          <a:schemeClr val="tx1"/>
                        </a:solidFill>
                        <a:effectLst/>
                        <a:latin typeface="Calibri" pitchFamily="34" charset="0"/>
                      </a:endParaRP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4.c.1: Εξοικονόμηση ενέργειας στα δημοσία κτίρια</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12.121.575,00</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ΣΥΓΚΡΙΤΙΚΗ</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038">
                <a:tc v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endParaRPr kumimoji="0" lang="el-GR" sz="1400" b="0" i="0" u="none" strike="noStrike" cap="none" normalizeH="0" baseline="0" dirty="0" smtClean="0">
                        <a:ln>
                          <a:noFill/>
                        </a:ln>
                        <a:solidFill>
                          <a:schemeClr val="tx1"/>
                        </a:solidFill>
                        <a:effectLst/>
                        <a:latin typeface="Calibri"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4.c.2: Εξοικονόμηση ενέργειας στις κατοικίες</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Calibri" pitchFamily="34" charset="0"/>
                        </a:rPr>
                        <a:t>6.000.000,00</a:t>
                      </a:r>
                      <a:endParaRPr kumimoji="0" lang="el-GR" sz="1400" b="0" i="0" u="none" strike="noStrike" cap="none" normalizeH="0" baseline="0" dirty="0" smtClean="0">
                        <a:ln>
                          <a:noFill/>
                        </a:ln>
                        <a:solidFill>
                          <a:schemeClr val="tx1"/>
                        </a:solidFill>
                        <a:effectLst/>
                        <a:latin typeface="Calibri" pitchFamily="34" charset="0"/>
                      </a:endParaRP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ΣΥΓΚΡΙΤΙΚΗ</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038">
                <a:tc row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400" b="1" i="0" u="none" strike="noStrike" cap="none" normalizeH="0" baseline="0" dirty="0" smtClean="0">
                          <a:ln>
                            <a:noFill/>
                          </a:ln>
                          <a:solidFill>
                            <a:schemeClr val="tx1"/>
                          </a:solidFill>
                          <a:effectLst/>
                          <a:latin typeface="Calibri" pitchFamily="34" charset="0"/>
                        </a:rPr>
                        <a:t>5.b</a:t>
                      </a:r>
                      <a:endParaRPr kumimoji="0" lang="el-GR" sz="1400" b="1" i="0" u="none" strike="noStrike" cap="none" normalizeH="0" baseline="0" dirty="0" smtClean="0">
                        <a:ln>
                          <a:noFill/>
                        </a:ln>
                        <a:solidFill>
                          <a:schemeClr val="tx1"/>
                        </a:solidFill>
                        <a:effectLst/>
                        <a:latin typeface="Calibri" pitchFamily="34" charset="0"/>
                      </a:endParaRP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5.b.2: Υποδομές αντιμετώπισης κινδύνων κλιματικής αλλαγής</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5.434.788,75</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ΣΥΓΚΡΙΤΙΚΗ</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327038">
                <a:tc v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l-GR" sz="1400" b="0" i="0" u="none" strike="noStrike" cap="none" normalizeH="0" baseline="0" dirty="0" smtClean="0">
                        <a:ln>
                          <a:noFill/>
                        </a:ln>
                        <a:solidFill>
                          <a:schemeClr val="tx1"/>
                        </a:solidFill>
                        <a:effectLst/>
                        <a:latin typeface="Calibri"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5.b.3: Βελτίωση της ετοιμότητας των φορέων για τη διαχείριση καταστροφών</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Calibri" pitchFamily="34" charset="0"/>
                        </a:rPr>
                        <a:t>5.500.000,00</a:t>
                      </a:r>
                      <a:endParaRPr kumimoji="0" lang="el-GR" sz="1400" b="0" i="0" u="none" strike="noStrike" cap="none" normalizeH="0" baseline="0" dirty="0" smtClean="0">
                        <a:ln>
                          <a:noFill/>
                        </a:ln>
                        <a:solidFill>
                          <a:schemeClr val="tx1"/>
                        </a:solidFill>
                        <a:effectLst/>
                        <a:latin typeface="Calibri" pitchFamily="34" charset="0"/>
                      </a:endParaRP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ΑΜΕΣΗ</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2830">
                <a:tc rowSpan="5">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400" b="1" i="0" u="none" strike="noStrike" cap="none" normalizeH="0" baseline="0" dirty="0" smtClean="0">
                          <a:ln>
                            <a:noFill/>
                          </a:ln>
                          <a:solidFill>
                            <a:schemeClr val="tx1"/>
                          </a:solidFill>
                          <a:effectLst/>
                          <a:latin typeface="Calibri" pitchFamily="34" charset="0"/>
                        </a:rPr>
                        <a:t>6.b</a:t>
                      </a:r>
                      <a:endParaRPr kumimoji="0" lang="el-GR" sz="1400" b="1" i="0" u="none" strike="noStrike" cap="none" normalizeH="0" baseline="0" dirty="0" smtClean="0">
                        <a:ln>
                          <a:noFill/>
                        </a:ln>
                        <a:solidFill>
                          <a:schemeClr val="tx1"/>
                        </a:solidFill>
                        <a:effectLst/>
                        <a:latin typeface="Calibri" pitchFamily="34" charset="0"/>
                      </a:endParaRP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Calibri" pitchFamily="34" charset="0"/>
                        </a:rPr>
                        <a:t>6.b.2: </a:t>
                      </a:r>
                      <a:r>
                        <a:rPr kumimoji="0" lang="el-GR" sz="1400" b="0" i="0" u="none" strike="noStrike" cap="none" normalizeH="0" baseline="0" dirty="0" smtClean="0">
                          <a:ln>
                            <a:noFill/>
                          </a:ln>
                          <a:solidFill>
                            <a:schemeClr val="tx1"/>
                          </a:solidFill>
                          <a:effectLst/>
                          <a:latin typeface="Calibri" pitchFamily="34" charset="0"/>
                        </a:rPr>
                        <a:t>Υποδομές διαχείρισης λυμάτων </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63.333.834,00</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ΣΥΓΚΡΙΤΙΚΗ</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038">
                <a:tc v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l-GR" sz="1400" b="0" i="0" u="none" strike="noStrike" cap="none" normalizeH="0" baseline="0" dirty="0" smtClean="0">
                        <a:ln>
                          <a:noFill/>
                        </a:ln>
                        <a:solidFill>
                          <a:schemeClr val="tx1"/>
                        </a:solidFill>
                        <a:effectLst/>
                        <a:latin typeface="Calibri"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6.b.4: Υποδομές ορθολογικής διαχείρισης υδατικών πόρων (πόσιμο νερό)</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7.200.000,00</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ΣΥΓΚΡΙΤΙΚΗ</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327038">
                <a:tc vMerge="1">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l-GR" sz="1400" b="0" i="0" u="none" strike="noStrike" cap="none" normalizeH="0" baseline="0" dirty="0" smtClean="0">
                        <a:ln>
                          <a:noFill/>
                        </a:ln>
                        <a:solidFill>
                          <a:schemeClr val="tx1"/>
                        </a:solidFill>
                        <a:effectLst/>
                        <a:latin typeface="Calibri"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0" lang="en-US" sz="1400" b="0" i="0" u="none" strike="noStrike" cap="none" normalizeH="0" baseline="0" dirty="0" smtClean="0">
                          <a:ln>
                            <a:noFill/>
                          </a:ln>
                          <a:solidFill>
                            <a:schemeClr val="tx1"/>
                          </a:solidFill>
                          <a:effectLst/>
                          <a:latin typeface="Calibri" pitchFamily="34" charset="0"/>
                        </a:rPr>
                        <a:t>6</a:t>
                      </a:r>
                      <a:r>
                        <a:rPr kumimoji="0" lang="el-GR" sz="1400" b="0" i="0" u="none" strike="noStrike" cap="none" normalizeH="0" baseline="0" dirty="0" smtClean="0">
                          <a:ln>
                            <a:noFill/>
                          </a:ln>
                          <a:solidFill>
                            <a:schemeClr val="tx1"/>
                          </a:solidFill>
                          <a:effectLst/>
                          <a:latin typeface="Calibri" pitchFamily="34" charset="0"/>
                        </a:rPr>
                        <a:t>.</a:t>
                      </a:r>
                      <a:r>
                        <a:rPr kumimoji="0" lang="en-US" sz="1400" b="0" i="0" u="none" strike="noStrike" cap="none" normalizeH="0" baseline="0" dirty="0" smtClean="0">
                          <a:ln>
                            <a:noFill/>
                          </a:ln>
                          <a:solidFill>
                            <a:schemeClr val="tx1"/>
                          </a:solidFill>
                          <a:effectLst/>
                          <a:latin typeface="Calibri" pitchFamily="34" charset="0"/>
                        </a:rPr>
                        <a:t>b.5</a:t>
                      </a:r>
                      <a:r>
                        <a:rPr kumimoji="0" lang="el-GR" sz="1400" b="0" i="0" u="none" strike="noStrike" cap="none" normalizeH="0" baseline="0" dirty="0" smtClean="0">
                          <a:ln>
                            <a:noFill/>
                          </a:ln>
                          <a:solidFill>
                            <a:schemeClr val="tx1"/>
                          </a:solidFill>
                          <a:effectLst/>
                          <a:latin typeface="Calibri" pitchFamily="34" charset="0"/>
                        </a:rPr>
                        <a:t>: Δράσεις / έργα που θέτουν σε εφαρμογή το Σχέδιο Διαχείρισης των Λεκανών Απορροής του Υδατικού Διαμερίσματος της Κρήτης σύμφωνα με την Οδηγία 2000/60/ΕΚ</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1.100.000,00</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ΑΜΕΣΗ</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327038">
                <a:tc v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l-GR" sz="1400" b="1" i="0" u="none" strike="noStrike" cap="none" normalizeH="0" baseline="0" dirty="0" smtClean="0">
                        <a:ln>
                          <a:noFill/>
                        </a:ln>
                        <a:solidFill>
                          <a:schemeClr val="tx1"/>
                        </a:solidFill>
                        <a:effectLst/>
                        <a:latin typeface="Calibri" pitchFamily="34" charset="0"/>
                      </a:endParaRP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6.b.6: Ειδικά προγράμματα παρακολούθησης ορθής λειτουργίας των Εγκαταστάσεων Επεξεργασίας Λυμάτων - μονάδων ελαιοτριβείων - μονάδων τυροκομείων και λοιπών  δυνητικά για τα ύδατα ρυπογόνων δραστηριοτήτων</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230.000,00</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ΑΜΕΣΗ</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327038">
                <a:tc v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l-GR" sz="1400" b="1" i="0" u="none" strike="noStrike" cap="none" normalizeH="0" baseline="0" dirty="0" smtClean="0">
                        <a:ln>
                          <a:noFill/>
                        </a:ln>
                        <a:solidFill>
                          <a:schemeClr val="tx1"/>
                        </a:solidFill>
                        <a:effectLst/>
                        <a:latin typeface="Calibri" pitchFamily="34" charset="0"/>
                      </a:endParaRP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6.b.7: Σύνταξη - </a:t>
                      </a:r>
                      <a:r>
                        <a:rPr kumimoji="0" lang="el-GR" sz="1400" b="0" i="0" u="none" strike="noStrike" cap="none" normalizeH="0" baseline="0" dirty="0" err="1" smtClean="0">
                          <a:ln>
                            <a:noFill/>
                          </a:ln>
                          <a:solidFill>
                            <a:schemeClr val="tx1"/>
                          </a:solidFill>
                          <a:effectLst/>
                          <a:latin typeface="Calibri" pitchFamily="34" charset="0"/>
                        </a:rPr>
                        <a:t>Επικαιροποίηση</a:t>
                      </a:r>
                      <a:r>
                        <a:rPr kumimoji="0" lang="el-GR" sz="1400" b="0" i="0" u="none" strike="noStrike" cap="none" normalizeH="0" baseline="0" dirty="0" smtClean="0">
                          <a:ln>
                            <a:noFill/>
                          </a:ln>
                          <a:solidFill>
                            <a:schemeClr val="tx1"/>
                          </a:solidFill>
                          <a:effectLst/>
                          <a:latin typeface="Calibri" pitchFamily="34" charset="0"/>
                        </a:rPr>
                        <a:t> Γενικών Σχεδίων Ύδρευσης και Στρατηγικών Μελετών Περιβαλλοντικών Επιπτώσεων</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600.000,00</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ΑΜΕΣΗ</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bl>
          </a:graphicData>
        </a:graphic>
      </p:graphicFrame>
    </p:spTree>
    <p:extLst>
      <p:ext uri="{BB962C8B-B14F-4D97-AF65-F5344CB8AC3E}">
        <p14:creationId xmlns:p14="http://schemas.microsoft.com/office/powerpoint/2010/main" val="10718662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7 - Ομάδα"/>
          <p:cNvGrpSpPr>
            <a:grpSpLocks/>
          </p:cNvGrpSpPr>
          <p:nvPr/>
        </p:nvGrpSpPr>
        <p:grpSpPr bwMode="auto">
          <a:xfrm>
            <a:off x="755650" y="6165850"/>
            <a:ext cx="7777163" cy="647700"/>
            <a:chOff x="755576" y="6093296"/>
            <a:chExt cx="7776864" cy="647492"/>
          </a:xfrm>
        </p:grpSpPr>
        <p:pic>
          <p:nvPicPr>
            <p:cNvPr id="513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6093296"/>
              <a:ext cx="720080" cy="46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Εικόνα 1" descr="espa1420_logo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6093296"/>
              <a:ext cx="936104" cy="533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5" name="11 - Ορθογώνιο"/>
            <p:cNvSpPr>
              <a:spLocks noChangeArrowheads="1"/>
            </p:cNvSpPr>
            <p:nvPr/>
          </p:nvSpPr>
          <p:spPr bwMode="auto">
            <a:xfrm>
              <a:off x="755576" y="6525344"/>
              <a:ext cx="15999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l-GR" sz="800" b="1"/>
                <a:t>Ευρωπαϊκή Ένωση</a:t>
              </a:r>
              <a:endParaRPr lang="el-GR" altLang="el-GR" sz="800"/>
            </a:p>
          </p:txBody>
        </p:sp>
      </p:grpSp>
      <p:grpSp>
        <p:nvGrpSpPr>
          <p:cNvPr id="5123" name="12 - Ομάδα"/>
          <p:cNvGrpSpPr>
            <a:grpSpLocks/>
          </p:cNvGrpSpPr>
          <p:nvPr/>
        </p:nvGrpSpPr>
        <p:grpSpPr bwMode="auto">
          <a:xfrm>
            <a:off x="6985166" y="65539"/>
            <a:ext cx="2155825" cy="669925"/>
            <a:chOff x="6732240" y="188640"/>
            <a:chExt cx="2155434" cy="669465"/>
          </a:xfrm>
        </p:grpSpPr>
        <p:pic>
          <p:nvPicPr>
            <p:cNvPr id="5130" name="13 - Εικόνα" descr="NEW_LOGO_pep.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64288" y="332656"/>
              <a:ext cx="1723386" cy="52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Text Box 7"/>
            <p:cNvSpPr txBox="1">
              <a:spLocks noChangeArrowheads="1"/>
            </p:cNvSpPr>
            <p:nvPr/>
          </p:nvSpPr>
          <p:spPr bwMode="auto">
            <a:xfrm>
              <a:off x="6732240" y="188640"/>
              <a:ext cx="20162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lgn="ctr" eaLnBrk="1" hangingPunct="1">
                <a:spcAft>
                  <a:spcPts val="1000"/>
                </a:spcAft>
              </a:pPr>
              <a:r>
                <a:rPr lang="el-GR" altLang="el-GR" sz="1200" b="1" dirty="0">
                  <a:solidFill>
                    <a:srgbClr val="808080"/>
                  </a:solidFill>
                  <a:latin typeface="Calibri" pitchFamily="34" charset="0"/>
                </a:rPr>
                <a:t>ΠΕΡΙΦΕΡΕΙΑ ΚΡΗΤΗΣ</a:t>
              </a:r>
              <a:endParaRPr lang="el-GR" altLang="el-GR" sz="1200" dirty="0"/>
            </a:p>
          </p:txBody>
        </p:sp>
      </p:grpSp>
      <p:sp>
        <p:nvSpPr>
          <p:cNvPr id="11" name="10 - Στρογγυλεμένο ορθογώνιο"/>
          <p:cNvSpPr/>
          <p:nvPr/>
        </p:nvSpPr>
        <p:spPr>
          <a:xfrm>
            <a:off x="323850" y="1340768"/>
            <a:ext cx="8424863" cy="4752528"/>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ts val="300"/>
              </a:spcBef>
              <a:spcAft>
                <a:spcPts val="300"/>
              </a:spcAft>
              <a:defRPr/>
            </a:pPr>
            <a:r>
              <a:rPr lang="el-GR" b="1" u="sng" dirty="0">
                <a:solidFill>
                  <a:schemeClr val="tx1"/>
                </a:solidFill>
              </a:rPr>
              <a:t>Αναγκαιότητα υλοποίησης της Πράξης:</a:t>
            </a:r>
          </a:p>
          <a:p>
            <a:pPr marL="285750" indent="-285750">
              <a:spcBef>
                <a:spcPts val="300"/>
              </a:spcBef>
              <a:spcAft>
                <a:spcPts val="300"/>
              </a:spcAft>
              <a:buFont typeface="Arial" panose="020B0604020202020204" pitchFamily="34" charset="0"/>
              <a:buChar char="•"/>
              <a:defRPr/>
            </a:pPr>
            <a:r>
              <a:rPr lang="el-GR" dirty="0" err="1">
                <a:solidFill>
                  <a:schemeClr val="tx1"/>
                </a:solidFill>
              </a:rPr>
              <a:t>Βαθμ</a:t>
            </a:r>
            <a:r>
              <a:rPr lang="el-GR" dirty="0">
                <a:solidFill>
                  <a:schemeClr val="tx1"/>
                </a:solidFill>
              </a:rPr>
              <a:t>. </a:t>
            </a:r>
            <a:r>
              <a:rPr lang="el-GR" b="1" dirty="0">
                <a:solidFill>
                  <a:schemeClr val="tx1"/>
                </a:solidFill>
              </a:rPr>
              <a:t>10</a:t>
            </a:r>
            <a:r>
              <a:rPr lang="el-GR" dirty="0">
                <a:solidFill>
                  <a:schemeClr val="tx1"/>
                </a:solidFill>
              </a:rPr>
              <a:t> - Η πρόταση αφορά παρεμβάσεις που προβλέπονται </a:t>
            </a:r>
            <a:r>
              <a:rPr lang="el-GR" b="1" dirty="0">
                <a:solidFill>
                  <a:schemeClr val="tx1"/>
                </a:solidFill>
              </a:rPr>
              <a:t>σε εγκεκριμένα </a:t>
            </a:r>
            <a:r>
              <a:rPr lang="el-GR" dirty="0">
                <a:solidFill>
                  <a:schemeClr val="tx1"/>
                </a:solidFill>
              </a:rPr>
              <a:t>Σχέδια Διαχείρισης περιοχών NATURA </a:t>
            </a:r>
            <a:r>
              <a:rPr lang="el-GR" dirty="0" smtClean="0">
                <a:solidFill>
                  <a:schemeClr val="tx1"/>
                </a:solidFill>
              </a:rPr>
              <a:t>2000</a:t>
            </a:r>
            <a:r>
              <a:rPr lang="en-US" dirty="0" smtClean="0">
                <a:solidFill>
                  <a:schemeClr val="tx1"/>
                </a:solidFill>
              </a:rPr>
              <a:t> </a:t>
            </a:r>
            <a:r>
              <a:rPr lang="el-GR" dirty="0" smtClean="0">
                <a:solidFill>
                  <a:schemeClr val="tx1"/>
                </a:solidFill>
              </a:rPr>
              <a:t>ή/και σε παρεμβάσεις </a:t>
            </a:r>
            <a:r>
              <a:rPr lang="el-GR" dirty="0">
                <a:solidFill>
                  <a:schemeClr val="tx1"/>
                </a:solidFill>
              </a:rPr>
              <a:t>σε περιοχές NATURA 2000 με </a:t>
            </a:r>
            <a:r>
              <a:rPr lang="el-GR" b="1" dirty="0">
                <a:solidFill>
                  <a:schemeClr val="tx1"/>
                </a:solidFill>
              </a:rPr>
              <a:t>Φορέα </a:t>
            </a:r>
            <a:r>
              <a:rPr lang="el-GR" b="1" dirty="0" smtClean="0">
                <a:solidFill>
                  <a:schemeClr val="tx1"/>
                </a:solidFill>
              </a:rPr>
              <a:t>Διαχείρισης</a:t>
            </a:r>
            <a:endParaRPr lang="el-GR" dirty="0">
              <a:solidFill>
                <a:schemeClr val="tx1"/>
              </a:solidFill>
            </a:endParaRPr>
          </a:p>
          <a:p>
            <a:pPr marL="285750" indent="-285750">
              <a:spcBef>
                <a:spcPts val="300"/>
              </a:spcBef>
              <a:spcAft>
                <a:spcPts val="300"/>
              </a:spcAft>
              <a:buFont typeface="Arial" panose="020B0604020202020204" pitchFamily="34" charset="0"/>
              <a:buChar char="•"/>
              <a:defRPr/>
            </a:pPr>
            <a:r>
              <a:rPr lang="el-GR" dirty="0" err="1">
                <a:solidFill>
                  <a:schemeClr val="tx1"/>
                </a:solidFill>
              </a:rPr>
              <a:t>Βαθμ</a:t>
            </a:r>
            <a:r>
              <a:rPr lang="el-GR" dirty="0">
                <a:solidFill>
                  <a:schemeClr val="tx1"/>
                </a:solidFill>
              </a:rPr>
              <a:t>. </a:t>
            </a:r>
            <a:r>
              <a:rPr lang="el-GR" b="1" dirty="0" smtClean="0">
                <a:solidFill>
                  <a:schemeClr val="tx1"/>
                </a:solidFill>
              </a:rPr>
              <a:t>7</a:t>
            </a:r>
            <a:r>
              <a:rPr lang="el-GR" dirty="0" smtClean="0">
                <a:solidFill>
                  <a:schemeClr val="tx1"/>
                </a:solidFill>
              </a:rPr>
              <a:t> </a:t>
            </a:r>
            <a:r>
              <a:rPr lang="el-GR" dirty="0">
                <a:solidFill>
                  <a:schemeClr val="tx1"/>
                </a:solidFill>
              </a:rPr>
              <a:t>- Η πρόταση αφορά σε </a:t>
            </a:r>
            <a:r>
              <a:rPr lang="el-GR" dirty="0" smtClean="0">
                <a:solidFill>
                  <a:schemeClr val="tx1"/>
                </a:solidFill>
              </a:rPr>
              <a:t>παρεμβάσεις </a:t>
            </a:r>
            <a:r>
              <a:rPr lang="el-GR" dirty="0">
                <a:solidFill>
                  <a:schemeClr val="tx1"/>
                </a:solidFill>
              </a:rPr>
              <a:t>που προβλέπονται </a:t>
            </a:r>
            <a:r>
              <a:rPr lang="el-GR" b="1" dirty="0">
                <a:solidFill>
                  <a:schemeClr val="tx1"/>
                </a:solidFill>
              </a:rPr>
              <a:t>σε υπό έγκριση </a:t>
            </a:r>
            <a:r>
              <a:rPr lang="el-GR" dirty="0">
                <a:solidFill>
                  <a:schemeClr val="tx1"/>
                </a:solidFill>
              </a:rPr>
              <a:t>Σχέδια Διαχείρισης περιοχών NATURA 2000 ή/και σε παρεμβάσεις </a:t>
            </a:r>
            <a:r>
              <a:rPr lang="el-GR" b="1" dirty="0">
                <a:solidFill>
                  <a:schemeClr val="tx1"/>
                </a:solidFill>
              </a:rPr>
              <a:t>αποκατάστασης υποβαθμισμένων </a:t>
            </a:r>
            <a:r>
              <a:rPr lang="el-GR" dirty="0" err="1" smtClean="0">
                <a:solidFill>
                  <a:schemeClr val="tx1"/>
                </a:solidFill>
              </a:rPr>
              <a:t>οικοτόπων</a:t>
            </a:r>
            <a:endParaRPr lang="el-GR" dirty="0">
              <a:solidFill>
                <a:schemeClr val="tx1"/>
              </a:solidFill>
            </a:endParaRPr>
          </a:p>
          <a:p>
            <a:pPr marL="285750" indent="-285750">
              <a:spcBef>
                <a:spcPts val="300"/>
              </a:spcBef>
              <a:spcAft>
                <a:spcPts val="300"/>
              </a:spcAft>
              <a:buFont typeface="Arial" panose="020B0604020202020204" pitchFamily="34" charset="0"/>
              <a:buChar char="•"/>
              <a:defRPr/>
            </a:pPr>
            <a:r>
              <a:rPr lang="el-GR" dirty="0" err="1">
                <a:solidFill>
                  <a:schemeClr val="tx1"/>
                </a:solidFill>
              </a:rPr>
              <a:t>Βαθμ</a:t>
            </a:r>
            <a:r>
              <a:rPr lang="el-GR" dirty="0">
                <a:solidFill>
                  <a:schemeClr val="tx1"/>
                </a:solidFill>
              </a:rPr>
              <a:t>. </a:t>
            </a:r>
            <a:r>
              <a:rPr lang="el-GR" b="1" dirty="0" smtClean="0">
                <a:solidFill>
                  <a:schemeClr val="tx1"/>
                </a:solidFill>
              </a:rPr>
              <a:t>5</a:t>
            </a:r>
            <a:r>
              <a:rPr lang="el-GR" dirty="0" smtClean="0">
                <a:solidFill>
                  <a:schemeClr val="tx1"/>
                </a:solidFill>
              </a:rPr>
              <a:t> </a:t>
            </a:r>
            <a:r>
              <a:rPr lang="el-GR" dirty="0">
                <a:solidFill>
                  <a:schemeClr val="tx1"/>
                </a:solidFill>
              </a:rPr>
              <a:t>- Η πρόταση αφορά σε </a:t>
            </a:r>
            <a:r>
              <a:rPr lang="el-GR" dirty="0" smtClean="0">
                <a:solidFill>
                  <a:schemeClr val="tx1"/>
                </a:solidFill>
              </a:rPr>
              <a:t>παρεμβάσεις </a:t>
            </a:r>
            <a:r>
              <a:rPr lang="el-GR" b="1" dirty="0">
                <a:solidFill>
                  <a:schemeClr val="tx1"/>
                </a:solidFill>
              </a:rPr>
              <a:t>προστασίας και ανάδειξης </a:t>
            </a:r>
            <a:r>
              <a:rPr lang="el-GR" dirty="0">
                <a:solidFill>
                  <a:schemeClr val="tx1"/>
                </a:solidFill>
              </a:rPr>
              <a:t>των </a:t>
            </a:r>
            <a:r>
              <a:rPr lang="el-GR" dirty="0" err="1">
                <a:solidFill>
                  <a:schemeClr val="tx1"/>
                </a:solidFill>
              </a:rPr>
              <a:t>οικοτόπων</a:t>
            </a:r>
            <a:r>
              <a:rPr lang="el-GR" dirty="0">
                <a:solidFill>
                  <a:schemeClr val="tx1"/>
                </a:solidFill>
              </a:rPr>
              <a:t> και της βιοποικιλότητας της Κρήτης ή/και σε δράσεις </a:t>
            </a:r>
            <a:r>
              <a:rPr lang="el-GR" b="1" dirty="0">
                <a:solidFill>
                  <a:schemeClr val="tx1"/>
                </a:solidFill>
              </a:rPr>
              <a:t>ενημέρωσης – ευαισθητοποίησης </a:t>
            </a:r>
            <a:r>
              <a:rPr lang="el-GR" dirty="0">
                <a:solidFill>
                  <a:schemeClr val="tx1"/>
                </a:solidFill>
              </a:rPr>
              <a:t>των </a:t>
            </a:r>
            <a:r>
              <a:rPr lang="el-GR" dirty="0" smtClean="0">
                <a:solidFill>
                  <a:schemeClr val="tx1"/>
                </a:solidFill>
              </a:rPr>
              <a:t>πολιτών</a:t>
            </a:r>
            <a:endParaRPr lang="el-GR" dirty="0">
              <a:solidFill>
                <a:schemeClr val="tx1"/>
              </a:solidFill>
            </a:endParaRPr>
          </a:p>
          <a:p>
            <a:pPr>
              <a:spcBef>
                <a:spcPts val="300"/>
              </a:spcBef>
              <a:spcAft>
                <a:spcPts val="300"/>
              </a:spcAft>
              <a:defRPr/>
            </a:pPr>
            <a:endParaRPr lang="el-GR" dirty="0">
              <a:solidFill>
                <a:schemeClr val="tx1"/>
              </a:solidFill>
            </a:endParaRPr>
          </a:p>
          <a:p>
            <a:pPr>
              <a:spcBef>
                <a:spcPts val="300"/>
              </a:spcBef>
              <a:spcAft>
                <a:spcPts val="300"/>
              </a:spcAft>
              <a:defRPr/>
            </a:pPr>
            <a:r>
              <a:rPr lang="el-GR" b="1" u="sng" dirty="0">
                <a:solidFill>
                  <a:schemeClr val="tx1"/>
                </a:solidFill>
              </a:rPr>
              <a:t>Ωριμότητα πράξης:</a:t>
            </a:r>
            <a:r>
              <a:rPr lang="el-GR" dirty="0">
                <a:solidFill>
                  <a:schemeClr val="tx1"/>
                </a:solidFill>
              </a:rPr>
              <a:t> Μελέτες και το σύνολο των απαιτούμενων </a:t>
            </a:r>
            <a:r>
              <a:rPr lang="el-GR" dirty="0" err="1" smtClean="0">
                <a:solidFill>
                  <a:schemeClr val="tx1"/>
                </a:solidFill>
              </a:rPr>
              <a:t>Αδειοδοτήσεων</a:t>
            </a:r>
            <a:endParaRPr lang="el-GR" b="1" u="sng" dirty="0">
              <a:solidFill>
                <a:schemeClr val="tx1"/>
              </a:solidFill>
            </a:endParaRPr>
          </a:p>
        </p:txBody>
      </p:sp>
      <p:sp>
        <p:nvSpPr>
          <p:cNvPr id="12" name="11 - Στρογγυλεμένο ορθογώνιο"/>
          <p:cNvSpPr/>
          <p:nvPr/>
        </p:nvSpPr>
        <p:spPr>
          <a:xfrm>
            <a:off x="323850" y="764705"/>
            <a:ext cx="8424863" cy="504055"/>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2000" b="1" dirty="0" smtClean="0"/>
              <a:t>6.</a:t>
            </a:r>
            <a:r>
              <a:rPr lang="en-US" sz="2000" b="1" dirty="0" smtClean="0"/>
              <a:t>d</a:t>
            </a:r>
            <a:r>
              <a:rPr lang="el-GR" sz="2000" b="1" dirty="0" smtClean="0"/>
              <a:t>.</a:t>
            </a:r>
            <a:r>
              <a:rPr lang="en-US" sz="2000" b="1" dirty="0" smtClean="0"/>
              <a:t>1</a:t>
            </a:r>
            <a:r>
              <a:rPr lang="el-GR" sz="2000" b="1" dirty="0" smtClean="0"/>
              <a:t>: </a:t>
            </a:r>
            <a:r>
              <a:rPr lang="el-GR" sz="2000" b="1" dirty="0"/>
              <a:t>ΚΡΙΤΗΡΙΑ </a:t>
            </a:r>
            <a:r>
              <a:rPr lang="el-GR" sz="2000" b="1" dirty="0" smtClean="0"/>
              <a:t>ΑΞΙΟΛΟΓΗΣΗΣ</a:t>
            </a:r>
            <a:endParaRPr lang="el-GR" sz="2000" b="1" dirty="0"/>
          </a:p>
        </p:txBody>
      </p:sp>
    </p:spTree>
    <p:extLst>
      <p:ext uri="{BB962C8B-B14F-4D97-AF65-F5344CB8AC3E}">
        <p14:creationId xmlns:p14="http://schemas.microsoft.com/office/powerpoint/2010/main" val="14191285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7 - Ομάδα"/>
          <p:cNvGrpSpPr>
            <a:grpSpLocks/>
          </p:cNvGrpSpPr>
          <p:nvPr/>
        </p:nvGrpSpPr>
        <p:grpSpPr bwMode="auto">
          <a:xfrm>
            <a:off x="755650" y="6165850"/>
            <a:ext cx="7777163" cy="647700"/>
            <a:chOff x="755576" y="6093296"/>
            <a:chExt cx="7776864" cy="647492"/>
          </a:xfrm>
        </p:grpSpPr>
        <p:pic>
          <p:nvPicPr>
            <p:cNvPr id="513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6093296"/>
              <a:ext cx="720080" cy="46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Εικόνα 1" descr="espa1420_logo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6093296"/>
              <a:ext cx="936104" cy="533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5" name="11 - Ορθογώνιο"/>
            <p:cNvSpPr>
              <a:spLocks noChangeArrowheads="1"/>
            </p:cNvSpPr>
            <p:nvPr/>
          </p:nvSpPr>
          <p:spPr bwMode="auto">
            <a:xfrm>
              <a:off x="755576" y="6525344"/>
              <a:ext cx="15999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l-GR" sz="800" b="1"/>
                <a:t>Ευρωπαϊκή Ένωση</a:t>
              </a:r>
              <a:endParaRPr lang="el-GR" altLang="el-GR" sz="800"/>
            </a:p>
          </p:txBody>
        </p:sp>
      </p:grpSp>
      <p:grpSp>
        <p:nvGrpSpPr>
          <p:cNvPr id="5123" name="12 - Ομάδα"/>
          <p:cNvGrpSpPr>
            <a:grpSpLocks/>
          </p:cNvGrpSpPr>
          <p:nvPr/>
        </p:nvGrpSpPr>
        <p:grpSpPr bwMode="auto">
          <a:xfrm>
            <a:off x="6988175" y="61416"/>
            <a:ext cx="2155825" cy="669925"/>
            <a:chOff x="6732240" y="188640"/>
            <a:chExt cx="2155434" cy="669465"/>
          </a:xfrm>
        </p:grpSpPr>
        <p:pic>
          <p:nvPicPr>
            <p:cNvPr id="5130" name="13 - Εικόνα" descr="NEW_LOGO_pep.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64288" y="332656"/>
              <a:ext cx="1723386" cy="52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Text Box 7"/>
            <p:cNvSpPr txBox="1">
              <a:spLocks noChangeArrowheads="1"/>
            </p:cNvSpPr>
            <p:nvPr/>
          </p:nvSpPr>
          <p:spPr bwMode="auto">
            <a:xfrm>
              <a:off x="6732240" y="188640"/>
              <a:ext cx="20162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lgn="ctr" eaLnBrk="1" hangingPunct="1">
                <a:spcAft>
                  <a:spcPts val="1000"/>
                </a:spcAft>
              </a:pPr>
              <a:r>
                <a:rPr lang="el-GR" altLang="el-GR" sz="1200" b="1" dirty="0">
                  <a:solidFill>
                    <a:srgbClr val="808080"/>
                  </a:solidFill>
                  <a:latin typeface="Calibri" pitchFamily="34" charset="0"/>
                </a:rPr>
                <a:t>ΠΕΡΙΦΕΡΕΙΑ ΚΡΗΤΗΣ</a:t>
              </a:r>
              <a:endParaRPr lang="el-GR" altLang="el-GR" sz="1200" dirty="0"/>
            </a:p>
          </p:txBody>
        </p:sp>
      </p:grpSp>
      <p:sp>
        <p:nvSpPr>
          <p:cNvPr id="11" name="10 - Στρογγυλεμένο ορθογώνιο"/>
          <p:cNvSpPr/>
          <p:nvPr/>
        </p:nvSpPr>
        <p:spPr>
          <a:xfrm>
            <a:off x="323850" y="1268760"/>
            <a:ext cx="8424863" cy="331236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l-GR" b="1" u="sng" dirty="0">
                <a:solidFill>
                  <a:schemeClr val="tx1"/>
                </a:solidFill>
              </a:rPr>
              <a:t>Περιγραφή</a:t>
            </a:r>
            <a:r>
              <a:rPr lang="el-GR" dirty="0">
                <a:solidFill>
                  <a:schemeClr val="tx1"/>
                </a:solidFill>
              </a:rPr>
              <a:t> </a:t>
            </a:r>
            <a:r>
              <a:rPr lang="el-GR" dirty="0" smtClean="0">
                <a:solidFill>
                  <a:schemeClr val="tx1"/>
                </a:solidFill>
              </a:rPr>
              <a:t>: </a:t>
            </a:r>
          </a:p>
          <a:p>
            <a:pPr algn="just">
              <a:defRPr/>
            </a:pPr>
            <a:r>
              <a:rPr lang="el-GR" dirty="0">
                <a:solidFill>
                  <a:schemeClr val="tx1"/>
                </a:solidFill>
              </a:rPr>
              <a:t>Προβλέπονται </a:t>
            </a:r>
            <a:r>
              <a:rPr lang="el-GR" dirty="0" smtClean="0">
                <a:solidFill>
                  <a:schemeClr val="tx1"/>
                </a:solidFill>
              </a:rPr>
              <a:t>έργα </a:t>
            </a:r>
            <a:r>
              <a:rPr lang="el-GR" dirty="0">
                <a:solidFill>
                  <a:schemeClr val="tx1"/>
                </a:solidFill>
              </a:rPr>
              <a:t>α</a:t>
            </a:r>
            <a:r>
              <a:rPr lang="el-GR" dirty="0" smtClean="0">
                <a:solidFill>
                  <a:schemeClr val="tx1"/>
                </a:solidFill>
              </a:rPr>
              <a:t>νάπλασης δημόσιων ανοικτών </a:t>
            </a:r>
            <a:r>
              <a:rPr lang="el-GR" dirty="0">
                <a:solidFill>
                  <a:schemeClr val="tx1"/>
                </a:solidFill>
              </a:rPr>
              <a:t>χώρων (κοινόχρηστοι χώροι) και Οδικών Αρτηριών στα </a:t>
            </a:r>
            <a:r>
              <a:rPr lang="el-GR" b="1" dirty="0">
                <a:solidFill>
                  <a:schemeClr val="tx1"/>
                </a:solidFill>
              </a:rPr>
              <a:t>αστικά κέντρα της </a:t>
            </a:r>
            <a:r>
              <a:rPr lang="el-GR" b="1" dirty="0" smtClean="0">
                <a:solidFill>
                  <a:schemeClr val="tx1"/>
                </a:solidFill>
              </a:rPr>
              <a:t>Κρήτης </a:t>
            </a:r>
            <a:r>
              <a:rPr lang="el-GR" dirty="0" smtClean="0">
                <a:solidFill>
                  <a:schemeClr val="tx1"/>
                </a:solidFill>
              </a:rPr>
              <a:t>(εκτός </a:t>
            </a:r>
            <a:r>
              <a:rPr lang="el-GR" dirty="0">
                <a:solidFill>
                  <a:schemeClr val="tx1"/>
                </a:solidFill>
              </a:rPr>
              <a:t>των περιοχών εφαρμογής </a:t>
            </a:r>
            <a:r>
              <a:rPr lang="el-GR" dirty="0" smtClean="0">
                <a:solidFill>
                  <a:schemeClr val="tx1"/>
                </a:solidFill>
              </a:rPr>
              <a:t>ΒΑΑ) </a:t>
            </a:r>
            <a:r>
              <a:rPr lang="el-GR" dirty="0">
                <a:solidFill>
                  <a:schemeClr val="tx1"/>
                </a:solidFill>
              </a:rPr>
              <a:t>με συγκεκριμένα </a:t>
            </a:r>
            <a:r>
              <a:rPr lang="el-GR" b="1" dirty="0">
                <a:solidFill>
                  <a:schemeClr val="tx1"/>
                </a:solidFill>
              </a:rPr>
              <a:t>βιοκλιματικά </a:t>
            </a:r>
            <a:r>
              <a:rPr lang="el-GR" b="1" dirty="0" smtClean="0">
                <a:solidFill>
                  <a:schemeClr val="tx1"/>
                </a:solidFill>
              </a:rPr>
              <a:t>χαρακτηριστικά</a:t>
            </a:r>
            <a:r>
              <a:rPr lang="el-GR" dirty="0" smtClean="0">
                <a:solidFill>
                  <a:schemeClr val="tx1"/>
                </a:solidFill>
              </a:rPr>
              <a:t>.</a:t>
            </a:r>
          </a:p>
          <a:p>
            <a:pPr algn="just">
              <a:defRPr/>
            </a:pPr>
            <a:r>
              <a:rPr lang="el-GR" dirty="0" smtClean="0">
                <a:solidFill>
                  <a:schemeClr val="tx1"/>
                </a:solidFill>
              </a:rPr>
              <a:t>Συγκεκριμένα </a:t>
            </a:r>
            <a:r>
              <a:rPr lang="el-GR" dirty="0">
                <a:solidFill>
                  <a:schemeClr val="tx1"/>
                </a:solidFill>
              </a:rPr>
              <a:t>τα έργα της παρούσας δράσης αφορούν στην αναβάθμιση δημόσιων υπαίθριων χώρων των αστικών κέντρων με σκοπό </a:t>
            </a:r>
            <a:r>
              <a:rPr lang="el-GR" b="1" dirty="0">
                <a:solidFill>
                  <a:schemeClr val="tx1"/>
                </a:solidFill>
              </a:rPr>
              <a:t>τη βελτίωση του </a:t>
            </a:r>
            <a:r>
              <a:rPr lang="el-GR" b="1" dirty="0" smtClean="0">
                <a:solidFill>
                  <a:schemeClr val="tx1"/>
                </a:solidFill>
              </a:rPr>
              <a:t>μικροκλίματος</a:t>
            </a:r>
            <a:r>
              <a:rPr lang="el-GR" dirty="0" smtClean="0">
                <a:solidFill>
                  <a:schemeClr val="tx1"/>
                </a:solidFill>
              </a:rPr>
              <a:t>, </a:t>
            </a:r>
            <a:r>
              <a:rPr lang="el-GR" dirty="0">
                <a:solidFill>
                  <a:schemeClr val="tx1"/>
                </a:solidFill>
              </a:rPr>
              <a:t>τη δημιουργία  ελκυστικών υπαίθριων χώρων για τους πολίτες, καθώς και τη διευκόλυνση της κυκλοφορίας των πολιτών και επισκεπτών (συμπεριλαμβανομένων των ΑΜΕΑ)</a:t>
            </a:r>
            <a:endParaRPr lang="el-GR" dirty="0" smtClean="0">
              <a:solidFill>
                <a:schemeClr val="tx1"/>
              </a:solidFill>
            </a:endParaRPr>
          </a:p>
          <a:p>
            <a:pPr>
              <a:spcBef>
                <a:spcPts val="600"/>
              </a:spcBef>
              <a:defRPr/>
            </a:pPr>
            <a:r>
              <a:rPr lang="el-GR" b="1" u="sng" dirty="0" smtClean="0">
                <a:solidFill>
                  <a:schemeClr val="tx1"/>
                </a:solidFill>
              </a:rPr>
              <a:t>Ενεργοποίηση</a:t>
            </a:r>
            <a:r>
              <a:rPr lang="el-GR" dirty="0" smtClean="0">
                <a:solidFill>
                  <a:schemeClr val="tx1"/>
                </a:solidFill>
              </a:rPr>
              <a:t> : Δ’ Τρίμηνο 2016</a:t>
            </a:r>
            <a:endParaRPr lang="el-GR" dirty="0">
              <a:solidFill>
                <a:schemeClr val="tx1"/>
              </a:solidFill>
            </a:endParaRPr>
          </a:p>
        </p:txBody>
      </p:sp>
      <p:sp>
        <p:nvSpPr>
          <p:cNvPr id="12" name="11 - Στρογγυλεμένο ορθογώνιο"/>
          <p:cNvSpPr/>
          <p:nvPr/>
        </p:nvSpPr>
        <p:spPr>
          <a:xfrm>
            <a:off x="323850" y="620688"/>
            <a:ext cx="8424863" cy="504056"/>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900" b="1" dirty="0" smtClean="0"/>
              <a:t>6.</a:t>
            </a:r>
            <a:r>
              <a:rPr lang="en-US" sz="1900" b="1" dirty="0" smtClean="0"/>
              <a:t>e</a:t>
            </a:r>
            <a:r>
              <a:rPr lang="el-GR" sz="1900" b="1" dirty="0" smtClean="0"/>
              <a:t>.1: </a:t>
            </a:r>
            <a:r>
              <a:rPr lang="el-GR" sz="1900" b="1" dirty="0"/>
              <a:t>Βελτίωση – αναβάθμιση αστικού </a:t>
            </a:r>
            <a:r>
              <a:rPr lang="el-GR" sz="1900" b="1" dirty="0" smtClean="0"/>
              <a:t>περιβάλλοντος</a:t>
            </a:r>
            <a:r>
              <a:rPr lang="en-US" sz="2000" b="1" dirty="0"/>
              <a:t> - </a:t>
            </a:r>
            <a:r>
              <a:rPr lang="el-GR" sz="2000" b="1" dirty="0"/>
              <a:t>ΣΥΓΚΡΙΤΙΚΗ</a:t>
            </a:r>
            <a:endParaRPr lang="el-GR" sz="1900" b="1" dirty="0"/>
          </a:p>
        </p:txBody>
      </p:sp>
      <p:sp>
        <p:nvSpPr>
          <p:cNvPr id="13" name="12 - Στρογγυλεμένο ορθογώνιο"/>
          <p:cNvSpPr/>
          <p:nvPr/>
        </p:nvSpPr>
        <p:spPr>
          <a:xfrm>
            <a:off x="373855" y="4797152"/>
            <a:ext cx="8424863" cy="553591"/>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l-GR" b="1" u="sng" dirty="0">
                <a:solidFill>
                  <a:schemeClr val="tx1"/>
                </a:solidFill>
              </a:rPr>
              <a:t>Δικαιούχοι</a:t>
            </a:r>
            <a:r>
              <a:rPr lang="el-GR" b="1" dirty="0">
                <a:solidFill>
                  <a:schemeClr val="tx1"/>
                </a:solidFill>
              </a:rPr>
              <a:t> : </a:t>
            </a:r>
            <a:r>
              <a:rPr lang="el-GR" dirty="0">
                <a:solidFill>
                  <a:schemeClr val="tx1"/>
                </a:solidFill>
              </a:rPr>
              <a:t>Περιφέρεια Κρήτης</a:t>
            </a:r>
            <a:r>
              <a:rPr lang="el-GR" dirty="0" smtClean="0">
                <a:solidFill>
                  <a:schemeClr val="tx1"/>
                </a:solidFill>
              </a:rPr>
              <a:t>, </a:t>
            </a:r>
            <a:r>
              <a:rPr lang="el-GR" dirty="0">
                <a:solidFill>
                  <a:schemeClr val="tx1"/>
                </a:solidFill>
              </a:rPr>
              <a:t>ΟΤΑ Α΄ </a:t>
            </a:r>
            <a:r>
              <a:rPr lang="el-GR" dirty="0" smtClean="0">
                <a:solidFill>
                  <a:schemeClr val="tx1"/>
                </a:solidFill>
              </a:rPr>
              <a:t>βαθμού</a:t>
            </a:r>
            <a:endParaRPr lang="el-GR" dirty="0">
              <a:solidFill>
                <a:schemeClr val="tx1"/>
              </a:solidFill>
            </a:endParaRPr>
          </a:p>
        </p:txBody>
      </p:sp>
      <p:sp>
        <p:nvSpPr>
          <p:cNvPr id="14" name="13 - Στρογγυλεμένο ορθογώνιο"/>
          <p:cNvSpPr/>
          <p:nvPr/>
        </p:nvSpPr>
        <p:spPr>
          <a:xfrm>
            <a:off x="373855" y="5445223"/>
            <a:ext cx="8374858" cy="647601"/>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l-GR" b="1" u="sng" dirty="0"/>
              <a:t>Προϋπολογισμός</a:t>
            </a:r>
            <a:r>
              <a:rPr lang="el-GR" b="1" dirty="0"/>
              <a:t> : </a:t>
            </a:r>
            <a:r>
              <a:rPr lang="el-GR" b="1" dirty="0" smtClean="0"/>
              <a:t>3</a:t>
            </a:r>
            <a:r>
              <a:rPr lang="en-US" b="1" dirty="0" smtClean="0"/>
              <a:t>.</a:t>
            </a:r>
            <a:r>
              <a:rPr lang="el-GR" b="1" dirty="0" smtClean="0"/>
              <a:t>000.000,00 </a:t>
            </a:r>
            <a:r>
              <a:rPr lang="el-GR" b="1" dirty="0"/>
              <a:t>€</a:t>
            </a:r>
          </a:p>
        </p:txBody>
      </p:sp>
    </p:spTree>
    <p:extLst>
      <p:ext uri="{BB962C8B-B14F-4D97-AF65-F5344CB8AC3E}">
        <p14:creationId xmlns:p14="http://schemas.microsoft.com/office/powerpoint/2010/main" val="34948304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7 - Ομάδα"/>
          <p:cNvGrpSpPr>
            <a:grpSpLocks/>
          </p:cNvGrpSpPr>
          <p:nvPr/>
        </p:nvGrpSpPr>
        <p:grpSpPr bwMode="auto">
          <a:xfrm>
            <a:off x="755650" y="6165850"/>
            <a:ext cx="7777163" cy="647700"/>
            <a:chOff x="755576" y="6093296"/>
            <a:chExt cx="7776864" cy="647492"/>
          </a:xfrm>
        </p:grpSpPr>
        <p:pic>
          <p:nvPicPr>
            <p:cNvPr id="513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6093296"/>
              <a:ext cx="720080" cy="46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Εικόνα 1" descr="espa1420_logo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6093296"/>
              <a:ext cx="936104" cy="533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5" name="11 - Ορθογώνιο"/>
            <p:cNvSpPr>
              <a:spLocks noChangeArrowheads="1"/>
            </p:cNvSpPr>
            <p:nvPr/>
          </p:nvSpPr>
          <p:spPr bwMode="auto">
            <a:xfrm>
              <a:off x="755576" y="6525344"/>
              <a:ext cx="15999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l-GR" sz="800" b="1"/>
                <a:t>Ευρωπαϊκή Ένωση</a:t>
              </a:r>
              <a:endParaRPr lang="el-GR" altLang="el-GR" sz="800"/>
            </a:p>
          </p:txBody>
        </p:sp>
      </p:grpSp>
      <p:grpSp>
        <p:nvGrpSpPr>
          <p:cNvPr id="5123" name="12 - Ομάδα"/>
          <p:cNvGrpSpPr>
            <a:grpSpLocks/>
          </p:cNvGrpSpPr>
          <p:nvPr/>
        </p:nvGrpSpPr>
        <p:grpSpPr bwMode="auto">
          <a:xfrm>
            <a:off x="6985166" y="65539"/>
            <a:ext cx="2155825" cy="669925"/>
            <a:chOff x="6732240" y="188640"/>
            <a:chExt cx="2155434" cy="669465"/>
          </a:xfrm>
        </p:grpSpPr>
        <p:pic>
          <p:nvPicPr>
            <p:cNvPr id="5130" name="13 - Εικόνα" descr="NEW_LOGO_pep.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64288" y="332656"/>
              <a:ext cx="1723386" cy="52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Text Box 7"/>
            <p:cNvSpPr txBox="1">
              <a:spLocks noChangeArrowheads="1"/>
            </p:cNvSpPr>
            <p:nvPr/>
          </p:nvSpPr>
          <p:spPr bwMode="auto">
            <a:xfrm>
              <a:off x="6732240" y="188640"/>
              <a:ext cx="20162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lgn="ctr" eaLnBrk="1" hangingPunct="1">
                <a:spcAft>
                  <a:spcPts val="1000"/>
                </a:spcAft>
              </a:pPr>
              <a:r>
                <a:rPr lang="el-GR" altLang="el-GR" sz="1200" b="1" dirty="0">
                  <a:solidFill>
                    <a:srgbClr val="808080"/>
                  </a:solidFill>
                  <a:latin typeface="Calibri" pitchFamily="34" charset="0"/>
                </a:rPr>
                <a:t>ΠΕΡΙΦΕΡΕΙΑ ΚΡΗΤΗΣ</a:t>
              </a:r>
              <a:endParaRPr lang="el-GR" altLang="el-GR" sz="1200" dirty="0"/>
            </a:p>
          </p:txBody>
        </p:sp>
      </p:grpSp>
      <p:sp>
        <p:nvSpPr>
          <p:cNvPr id="11" name="10 - Στρογγυλεμένο ορθογώνιο"/>
          <p:cNvSpPr/>
          <p:nvPr/>
        </p:nvSpPr>
        <p:spPr>
          <a:xfrm>
            <a:off x="323850" y="1340768"/>
            <a:ext cx="8424863" cy="475252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ts val="300"/>
              </a:spcBef>
              <a:spcAft>
                <a:spcPts val="300"/>
              </a:spcAft>
              <a:defRPr/>
            </a:pPr>
            <a:r>
              <a:rPr lang="el-GR" b="1" u="sng" dirty="0">
                <a:solidFill>
                  <a:schemeClr val="tx1"/>
                </a:solidFill>
              </a:rPr>
              <a:t>Αναγκαιότητα υλοποίησης της Πράξης:</a:t>
            </a:r>
          </a:p>
          <a:p>
            <a:pPr marL="285750" indent="-285750">
              <a:spcBef>
                <a:spcPts val="300"/>
              </a:spcBef>
              <a:spcAft>
                <a:spcPts val="300"/>
              </a:spcAft>
              <a:buFont typeface="Arial" panose="020B0604020202020204" pitchFamily="34" charset="0"/>
              <a:buChar char="•"/>
              <a:defRPr/>
            </a:pPr>
            <a:r>
              <a:rPr lang="el-GR" dirty="0">
                <a:solidFill>
                  <a:schemeClr val="tx1"/>
                </a:solidFill>
              </a:rPr>
              <a:t>Η πράξη ενσωματώνει στοιχεία βιοκλιματικού σχεδιασμού, υλοποιείται σε περιοχές εντός των αστικών περιοχών της Περιφέρειας Κρήτης και εκτός περιοχών ΒΑΑ των αστικών κέντρων της </a:t>
            </a:r>
            <a:r>
              <a:rPr lang="el-GR" dirty="0" smtClean="0">
                <a:solidFill>
                  <a:schemeClr val="tx1"/>
                </a:solidFill>
              </a:rPr>
              <a:t>Περιφέρειας</a:t>
            </a:r>
          </a:p>
          <a:p>
            <a:pPr marL="285750" indent="-285750">
              <a:spcBef>
                <a:spcPts val="300"/>
              </a:spcBef>
              <a:spcAft>
                <a:spcPts val="300"/>
              </a:spcAft>
              <a:buFont typeface="Arial" panose="020B0604020202020204" pitchFamily="34" charset="0"/>
              <a:buChar char="•"/>
              <a:defRPr/>
            </a:pPr>
            <a:endParaRPr lang="el-GR" dirty="0">
              <a:solidFill>
                <a:schemeClr val="tx1"/>
              </a:solidFill>
            </a:endParaRPr>
          </a:p>
          <a:p>
            <a:pPr>
              <a:spcBef>
                <a:spcPts val="300"/>
              </a:spcBef>
              <a:spcAft>
                <a:spcPts val="300"/>
              </a:spcAft>
              <a:defRPr/>
            </a:pPr>
            <a:r>
              <a:rPr lang="el-GR" b="1" u="sng" dirty="0">
                <a:solidFill>
                  <a:schemeClr val="tx1"/>
                </a:solidFill>
              </a:rPr>
              <a:t>Καινοτομία:</a:t>
            </a:r>
          </a:p>
          <a:p>
            <a:pPr marL="285750" indent="-285750">
              <a:spcBef>
                <a:spcPts val="300"/>
              </a:spcBef>
              <a:spcAft>
                <a:spcPts val="300"/>
              </a:spcAft>
              <a:buFont typeface="Arial" panose="020B0604020202020204" pitchFamily="34" charset="0"/>
              <a:buChar char="•"/>
              <a:defRPr/>
            </a:pPr>
            <a:r>
              <a:rPr lang="el-GR" dirty="0" smtClean="0">
                <a:solidFill>
                  <a:schemeClr val="tx1"/>
                </a:solidFill>
              </a:rPr>
              <a:t>Εξετάζεται η </a:t>
            </a:r>
            <a:r>
              <a:rPr lang="el-GR" dirty="0">
                <a:solidFill>
                  <a:schemeClr val="tx1"/>
                </a:solidFill>
              </a:rPr>
              <a:t>καινοτομία της πράξης ως προς την αξιοποίηση των αποτελεσμάτων έρευνας, νέων τάσεων στο βιοκλιματικό σχεδιασμό,   στη χρήση νέων υλικών, καινοτόμου σχεδιασμού, </a:t>
            </a:r>
            <a:r>
              <a:rPr lang="el-GR" dirty="0" smtClean="0">
                <a:solidFill>
                  <a:schemeClr val="tx1"/>
                </a:solidFill>
              </a:rPr>
              <a:t>κλπ</a:t>
            </a:r>
          </a:p>
          <a:p>
            <a:pPr marL="285750" indent="-285750">
              <a:spcBef>
                <a:spcPts val="300"/>
              </a:spcBef>
              <a:spcAft>
                <a:spcPts val="300"/>
              </a:spcAft>
              <a:buFont typeface="Arial" panose="020B0604020202020204" pitchFamily="34" charset="0"/>
              <a:buChar char="•"/>
              <a:defRPr/>
            </a:pPr>
            <a:endParaRPr lang="el-GR" dirty="0" smtClean="0">
              <a:solidFill>
                <a:schemeClr val="tx1"/>
              </a:solidFill>
            </a:endParaRPr>
          </a:p>
          <a:p>
            <a:pPr>
              <a:spcBef>
                <a:spcPts val="300"/>
              </a:spcBef>
              <a:spcAft>
                <a:spcPts val="300"/>
              </a:spcAft>
              <a:defRPr/>
            </a:pPr>
            <a:r>
              <a:rPr lang="el-GR" b="1" u="sng" dirty="0" smtClean="0">
                <a:solidFill>
                  <a:schemeClr val="tx1"/>
                </a:solidFill>
              </a:rPr>
              <a:t>Ωριμότητα </a:t>
            </a:r>
            <a:r>
              <a:rPr lang="el-GR" b="1" u="sng" dirty="0">
                <a:solidFill>
                  <a:schemeClr val="tx1"/>
                </a:solidFill>
              </a:rPr>
              <a:t>πράξης:</a:t>
            </a:r>
            <a:r>
              <a:rPr lang="el-GR" dirty="0">
                <a:solidFill>
                  <a:schemeClr val="tx1"/>
                </a:solidFill>
              </a:rPr>
              <a:t> Μελέτες και το σύνολο των απαιτούμενων </a:t>
            </a:r>
            <a:r>
              <a:rPr lang="el-GR" dirty="0" err="1" smtClean="0">
                <a:solidFill>
                  <a:schemeClr val="tx1"/>
                </a:solidFill>
              </a:rPr>
              <a:t>Αδειοδοτήσεων</a:t>
            </a:r>
            <a:endParaRPr lang="el-GR" b="1" u="sng" dirty="0">
              <a:solidFill>
                <a:schemeClr val="tx1"/>
              </a:solidFill>
            </a:endParaRPr>
          </a:p>
        </p:txBody>
      </p:sp>
      <p:sp>
        <p:nvSpPr>
          <p:cNvPr id="12" name="11 - Στρογγυλεμένο ορθογώνιο"/>
          <p:cNvSpPr/>
          <p:nvPr/>
        </p:nvSpPr>
        <p:spPr>
          <a:xfrm>
            <a:off x="323850" y="764705"/>
            <a:ext cx="8424863" cy="504055"/>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2000" b="1" dirty="0" smtClean="0"/>
              <a:t>6.</a:t>
            </a:r>
            <a:r>
              <a:rPr lang="en-US" sz="2000" b="1" dirty="0" smtClean="0"/>
              <a:t>e</a:t>
            </a:r>
            <a:r>
              <a:rPr lang="el-GR" sz="2000" b="1" dirty="0" smtClean="0"/>
              <a:t>.</a:t>
            </a:r>
            <a:r>
              <a:rPr lang="en-US" sz="2000" b="1" dirty="0" smtClean="0"/>
              <a:t>1</a:t>
            </a:r>
            <a:r>
              <a:rPr lang="el-GR" sz="2000" b="1" dirty="0" smtClean="0"/>
              <a:t>: </a:t>
            </a:r>
            <a:r>
              <a:rPr lang="el-GR" sz="2000" b="1" dirty="0"/>
              <a:t>ΚΡΙΤΗΡΙΑ </a:t>
            </a:r>
            <a:r>
              <a:rPr lang="el-GR" sz="2000" b="1" dirty="0" smtClean="0"/>
              <a:t>ΑΞΙΟΛΟΓΗΣΗΣ</a:t>
            </a:r>
            <a:endParaRPr lang="el-GR" sz="2000" b="1" dirty="0"/>
          </a:p>
        </p:txBody>
      </p:sp>
    </p:spTree>
    <p:extLst>
      <p:ext uri="{BB962C8B-B14F-4D97-AF65-F5344CB8AC3E}">
        <p14:creationId xmlns:p14="http://schemas.microsoft.com/office/powerpoint/2010/main" val="8896048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7 - Ομάδα"/>
          <p:cNvGrpSpPr>
            <a:grpSpLocks/>
          </p:cNvGrpSpPr>
          <p:nvPr/>
        </p:nvGrpSpPr>
        <p:grpSpPr bwMode="auto">
          <a:xfrm>
            <a:off x="755650" y="6165850"/>
            <a:ext cx="7777163" cy="647700"/>
            <a:chOff x="755576" y="6093296"/>
            <a:chExt cx="7776864" cy="647492"/>
          </a:xfrm>
        </p:grpSpPr>
        <p:pic>
          <p:nvPicPr>
            <p:cNvPr id="513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6093296"/>
              <a:ext cx="720080" cy="46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Εικόνα 1" descr="espa1420_logo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6093296"/>
              <a:ext cx="936104" cy="533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5" name="11 - Ορθογώνιο"/>
            <p:cNvSpPr>
              <a:spLocks noChangeArrowheads="1"/>
            </p:cNvSpPr>
            <p:nvPr/>
          </p:nvSpPr>
          <p:spPr bwMode="auto">
            <a:xfrm>
              <a:off x="755576" y="6525344"/>
              <a:ext cx="15999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l-GR" sz="800" b="1"/>
                <a:t>Ευρωπαϊκή Ένωση</a:t>
              </a:r>
              <a:endParaRPr lang="el-GR" altLang="el-GR" sz="800"/>
            </a:p>
          </p:txBody>
        </p:sp>
      </p:grpSp>
      <p:grpSp>
        <p:nvGrpSpPr>
          <p:cNvPr id="5123" name="12 - Ομάδα"/>
          <p:cNvGrpSpPr>
            <a:grpSpLocks/>
          </p:cNvGrpSpPr>
          <p:nvPr/>
        </p:nvGrpSpPr>
        <p:grpSpPr bwMode="auto">
          <a:xfrm>
            <a:off x="6988175" y="61416"/>
            <a:ext cx="2155825" cy="669925"/>
            <a:chOff x="6732240" y="188640"/>
            <a:chExt cx="2155434" cy="669465"/>
          </a:xfrm>
        </p:grpSpPr>
        <p:pic>
          <p:nvPicPr>
            <p:cNvPr id="5130" name="13 - Εικόνα" descr="NEW_LOGO_pep.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64288" y="332656"/>
              <a:ext cx="1723386" cy="52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Text Box 7"/>
            <p:cNvSpPr txBox="1">
              <a:spLocks noChangeArrowheads="1"/>
            </p:cNvSpPr>
            <p:nvPr/>
          </p:nvSpPr>
          <p:spPr bwMode="auto">
            <a:xfrm>
              <a:off x="6732240" y="188640"/>
              <a:ext cx="20162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lgn="ctr" eaLnBrk="1" hangingPunct="1">
                <a:spcAft>
                  <a:spcPts val="1000"/>
                </a:spcAft>
              </a:pPr>
              <a:r>
                <a:rPr lang="el-GR" altLang="el-GR" sz="1200" b="1" dirty="0">
                  <a:solidFill>
                    <a:srgbClr val="808080"/>
                  </a:solidFill>
                  <a:latin typeface="Calibri" pitchFamily="34" charset="0"/>
                </a:rPr>
                <a:t>ΠΕΡΙΦΕΡΕΙΑ ΚΡΗΤΗΣ</a:t>
              </a:r>
              <a:endParaRPr lang="el-GR" altLang="el-GR" sz="1200" dirty="0"/>
            </a:p>
          </p:txBody>
        </p:sp>
      </p:grpSp>
      <p:sp>
        <p:nvSpPr>
          <p:cNvPr id="11" name="10 - Στρογγυλεμένο ορθογώνιο"/>
          <p:cNvSpPr/>
          <p:nvPr/>
        </p:nvSpPr>
        <p:spPr>
          <a:xfrm>
            <a:off x="323850" y="1340768"/>
            <a:ext cx="8424863" cy="324036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l-GR" b="1" u="sng" dirty="0">
                <a:solidFill>
                  <a:schemeClr val="tx1"/>
                </a:solidFill>
              </a:rPr>
              <a:t>Περιγραφή</a:t>
            </a:r>
            <a:r>
              <a:rPr lang="el-GR" dirty="0">
                <a:solidFill>
                  <a:schemeClr val="tx1"/>
                </a:solidFill>
              </a:rPr>
              <a:t> </a:t>
            </a:r>
            <a:r>
              <a:rPr lang="el-GR" dirty="0" smtClean="0">
                <a:solidFill>
                  <a:schemeClr val="tx1"/>
                </a:solidFill>
              </a:rPr>
              <a:t>: Προβλέπεται η κατασκευή </a:t>
            </a:r>
            <a:r>
              <a:rPr lang="el-GR" dirty="0">
                <a:solidFill>
                  <a:schemeClr val="tx1"/>
                </a:solidFill>
              </a:rPr>
              <a:t>- αναβάθμιση κοινωνικών υποδομών με στόχο την παροχή εξειδικευμένων υπηρεσιών σε ευάλωτες ομάδες του </a:t>
            </a:r>
            <a:r>
              <a:rPr lang="el-GR" dirty="0" smtClean="0">
                <a:solidFill>
                  <a:schemeClr val="tx1"/>
                </a:solidFill>
              </a:rPr>
              <a:t>πληθυσμού. </a:t>
            </a:r>
            <a:endParaRPr lang="el-GR" dirty="0">
              <a:solidFill>
                <a:schemeClr val="tx1"/>
              </a:solidFill>
            </a:endParaRPr>
          </a:p>
          <a:p>
            <a:pPr>
              <a:defRPr/>
            </a:pPr>
            <a:endParaRPr lang="el-GR" dirty="0">
              <a:solidFill>
                <a:schemeClr val="tx1"/>
              </a:solidFill>
            </a:endParaRPr>
          </a:p>
          <a:p>
            <a:pPr>
              <a:defRPr/>
            </a:pPr>
            <a:r>
              <a:rPr lang="el-GR" dirty="0">
                <a:solidFill>
                  <a:schemeClr val="tx1"/>
                </a:solidFill>
              </a:rPr>
              <a:t>Ειδικότερα </a:t>
            </a:r>
            <a:r>
              <a:rPr lang="el-GR" dirty="0" smtClean="0">
                <a:solidFill>
                  <a:schemeClr val="tx1"/>
                </a:solidFill>
              </a:rPr>
              <a:t>:</a:t>
            </a:r>
            <a:endParaRPr lang="el-GR" dirty="0">
              <a:solidFill>
                <a:schemeClr val="tx1"/>
              </a:solidFill>
            </a:endParaRPr>
          </a:p>
          <a:p>
            <a:pPr marL="285750" indent="-285750">
              <a:buFont typeface="Arial" panose="020B0604020202020204" pitchFamily="34" charset="0"/>
              <a:buChar char="•"/>
              <a:defRPr/>
            </a:pPr>
            <a:r>
              <a:rPr lang="el-GR" dirty="0" smtClean="0">
                <a:solidFill>
                  <a:schemeClr val="tx1"/>
                </a:solidFill>
              </a:rPr>
              <a:t>Κατασκευή </a:t>
            </a:r>
            <a:r>
              <a:rPr lang="el-GR" dirty="0">
                <a:solidFill>
                  <a:schemeClr val="tx1"/>
                </a:solidFill>
              </a:rPr>
              <a:t>– </a:t>
            </a:r>
            <a:r>
              <a:rPr lang="el-GR" dirty="0" smtClean="0">
                <a:solidFill>
                  <a:schemeClr val="tx1"/>
                </a:solidFill>
              </a:rPr>
              <a:t>αναβάθμιση </a:t>
            </a:r>
            <a:r>
              <a:rPr lang="el-GR" dirty="0">
                <a:solidFill>
                  <a:schemeClr val="tx1"/>
                </a:solidFill>
              </a:rPr>
              <a:t>υποδομών κοινωνικής πρόνοιας (ΚΔΑΠ/ΜΕΑ, Γηροκομεία, ΚΗΦΗ, Κέντρα Διημέρευσης, Στέγες ΑΜΕΑ, Ξενώνες Παιδιών-Εφήβων, Κέντρα Υποστήριξης κλπ).</a:t>
            </a:r>
          </a:p>
          <a:p>
            <a:pPr marL="285750" indent="-285750">
              <a:buFont typeface="Arial" panose="020B0604020202020204" pitchFamily="34" charset="0"/>
              <a:buChar char="•"/>
              <a:defRPr/>
            </a:pPr>
            <a:r>
              <a:rPr lang="el-GR" dirty="0" smtClean="0">
                <a:solidFill>
                  <a:schemeClr val="tx1"/>
                </a:solidFill>
              </a:rPr>
              <a:t>Δημιουργία </a:t>
            </a:r>
            <a:r>
              <a:rPr lang="el-GR" dirty="0">
                <a:solidFill>
                  <a:schemeClr val="tx1"/>
                </a:solidFill>
              </a:rPr>
              <a:t>Δομών Στήριξης </a:t>
            </a:r>
            <a:r>
              <a:rPr lang="el-GR" dirty="0" err="1">
                <a:solidFill>
                  <a:schemeClr val="tx1"/>
                </a:solidFill>
              </a:rPr>
              <a:t>Ρομ</a:t>
            </a:r>
            <a:r>
              <a:rPr lang="el-GR" dirty="0">
                <a:solidFill>
                  <a:schemeClr val="tx1"/>
                </a:solidFill>
              </a:rPr>
              <a:t>.</a:t>
            </a:r>
          </a:p>
          <a:p>
            <a:pPr>
              <a:spcBef>
                <a:spcPts val="600"/>
              </a:spcBef>
              <a:defRPr/>
            </a:pPr>
            <a:r>
              <a:rPr lang="el-GR" b="1" u="sng" dirty="0" smtClean="0">
                <a:solidFill>
                  <a:schemeClr val="tx1"/>
                </a:solidFill>
              </a:rPr>
              <a:t>Ενεργοποίηση</a:t>
            </a:r>
            <a:r>
              <a:rPr lang="el-GR" dirty="0" smtClean="0">
                <a:solidFill>
                  <a:schemeClr val="tx1"/>
                </a:solidFill>
              </a:rPr>
              <a:t> : Δ’ Τρίμηνο 2016</a:t>
            </a:r>
            <a:endParaRPr lang="el-GR" dirty="0">
              <a:solidFill>
                <a:schemeClr val="tx1"/>
              </a:solidFill>
            </a:endParaRPr>
          </a:p>
        </p:txBody>
      </p:sp>
      <p:sp>
        <p:nvSpPr>
          <p:cNvPr id="12" name="11 - Στρογγυλεμένο ορθογώνιο"/>
          <p:cNvSpPr/>
          <p:nvPr/>
        </p:nvSpPr>
        <p:spPr>
          <a:xfrm>
            <a:off x="323850" y="620688"/>
            <a:ext cx="8424863" cy="64807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900" b="1" dirty="0" smtClean="0"/>
              <a:t>9.</a:t>
            </a:r>
            <a:r>
              <a:rPr lang="en-US" sz="1900" b="1" dirty="0" smtClean="0"/>
              <a:t>a</a:t>
            </a:r>
            <a:r>
              <a:rPr lang="el-GR" sz="1900" b="1" dirty="0" smtClean="0"/>
              <a:t>.</a:t>
            </a:r>
            <a:r>
              <a:rPr lang="en-US" sz="1900" b="1" dirty="0" smtClean="0"/>
              <a:t>4</a:t>
            </a:r>
            <a:r>
              <a:rPr lang="el-GR" sz="1900" b="1" dirty="0" smtClean="0"/>
              <a:t>: </a:t>
            </a:r>
            <a:r>
              <a:rPr lang="el-GR" sz="1900" b="1" dirty="0"/>
              <a:t>Συμπλήρωση - αναβάθμιση Κοινωνικών Υποδομών στην Περιφέρεια </a:t>
            </a:r>
            <a:r>
              <a:rPr lang="el-GR" sz="1900" b="1" dirty="0" smtClean="0"/>
              <a:t>Κρήτης</a:t>
            </a:r>
            <a:r>
              <a:rPr lang="en-US" sz="2000" b="1" dirty="0"/>
              <a:t> - </a:t>
            </a:r>
            <a:r>
              <a:rPr lang="el-GR" sz="2000" b="1" dirty="0"/>
              <a:t>ΣΥΓΚΡΙΤΙΚΗ</a:t>
            </a:r>
            <a:endParaRPr lang="el-GR" sz="1900" b="1" dirty="0"/>
          </a:p>
        </p:txBody>
      </p:sp>
      <p:sp>
        <p:nvSpPr>
          <p:cNvPr id="13" name="12 - Στρογγυλεμένο ορθογώνιο"/>
          <p:cNvSpPr/>
          <p:nvPr/>
        </p:nvSpPr>
        <p:spPr>
          <a:xfrm>
            <a:off x="373855" y="4797152"/>
            <a:ext cx="8424863" cy="553591"/>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l-GR" b="1" u="sng" dirty="0">
                <a:solidFill>
                  <a:schemeClr val="tx1"/>
                </a:solidFill>
              </a:rPr>
              <a:t>Δικαιούχοι</a:t>
            </a:r>
            <a:r>
              <a:rPr lang="el-GR" b="1" dirty="0">
                <a:solidFill>
                  <a:schemeClr val="tx1"/>
                </a:solidFill>
              </a:rPr>
              <a:t> : </a:t>
            </a:r>
            <a:r>
              <a:rPr lang="el-GR" dirty="0" smtClean="0">
                <a:solidFill>
                  <a:schemeClr val="tx1"/>
                </a:solidFill>
              </a:rPr>
              <a:t>Περιφέρεια Κρήτης</a:t>
            </a:r>
            <a:r>
              <a:rPr lang="en-US" dirty="0" smtClean="0">
                <a:solidFill>
                  <a:schemeClr val="tx1"/>
                </a:solidFill>
              </a:rPr>
              <a:t>, </a:t>
            </a:r>
            <a:r>
              <a:rPr lang="el-GR" dirty="0">
                <a:solidFill>
                  <a:schemeClr val="tx1"/>
                </a:solidFill>
              </a:rPr>
              <a:t>ΟΤΑ Α</a:t>
            </a:r>
            <a:r>
              <a:rPr lang="el-GR" dirty="0" smtClean="0">
                <a:solidFill>
                  <a:schemeClr val="tx1"/>
                </a:solidFill>
              </a:rPr>
              <a:t>’</a:t>
            </a:r>
            <a:r>
              <a:rPr lang="en-US" dirty="0" smtClean="0">
                <a:solidFill>
                  <a:schemeClr val="tx1"/>
                </a:solidFill>
              </a:rPr>
              <a:t> </a:t>
            </a:r>
            <a:r>
              <a:rPr lang="el-GR" dirty="0" smtClean="0">
                <a:solidFill>
                  <a:schemeClr val="tx1"/>
                </a:solidFill>
              </a:rPr>
              <a:t>βαθμού, </a:t>
            </a:r>
            <a:r>
              <a:rPr lang="el-GR" dirty="0">
                <a:solidFill>
                  <a:schemeClr val="tx1"/>
                </a:solidFill>
              </a:rPr>
              <a:t>Λοιποί Φορείς καθ’ αρμοδιότητα</a:t>
            </a:r>
          </a:p>
        </p:txBody>
      </p:sp>
      <p:sp>
        <p:nvSpPr>
          <p:cNvPr id="14" name="13 - Στρογγυλεμένο ορθογώνιο"/>
          <p:cNvSpPr/>
          <p:nvPr/>
        </p:nvSpPr>
        <p:spPr>
          <a:xfrm>
            <a:off x="373855" y="5445223"/>
            <a:ext cx="8374858" cy="64760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l-GR" b="1" u="sng" dirty="0"/>
              <a:t>Προϋπολογισμός</a:t>
            </a:r>
            <a:r>
              <a:rPr lang="el-GR" b="1" dirty="0"/>
              <a:t> : 2.336.103,75 </a:t>
            </a:r>
            <a:r>
              <a:rPr lang="el-GR" b="1" dirty="0" smtClean="0"/>
              <a:t>€</a:t>
            </a:r>
            <a:endParaRPr lang="el-GR" b="1" dirty="0"/>
          </a:p>
        </p:txBody>
      </p:sp>
    </p:spTree>
    <p:extLst>
      <p:ext uri="{BB962C8B-B14F-4D97-AF65-F5344CB8AC3E}">
        <p14:creationId xmlns:p14="http://schemas.microsoft.com/office/powerpoint/2010/main" val="40309028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7 - Ομάδα"/>
          <p:cNvGrpSpPr>
            <a:grpSpLocks/>
          </p:cNvGrpSpPr>
          <p:nvPr/>
        </p:nvGrpSpPr>
        <p:grpSpPr bwMode="auto">
          <a:xfrm>
            <a:off x="755650" y="6165850"/>
            <a:ext cx="7777163" cy="647700"/>
            <a:chOff x="755576" y="6093296"/>
            <a:chExt cx="7776864" cy="647492"/>
          </a:xfrm>
        </p:grpSpPr>
        <p:sp>
          <p:nvSpPr>
            <p:cNvPr id="9" name="1 - Τίτλος"/>
            <p:cNvSpPr txBox="1">
              <a:spLocks/>
            </p:cNvSpPr>
            <p:nvPr/>
          </p:nvSpPr>
          <p:spPr>
            <a:xfrm>
              <a:off x="1763600" y="6237713"/>
              <a:ext cx="5760816" cy="360246"/>
            </a:xfrm>
            <a:prstGeom prst="rect">
              <a:avLst/>
            </a:prstGeom>
          </p:spPr>
          <p:txBody>
            <a:bodyPr anchor="ctr"/>
            <a:lstStyle/>
            <a:p>
              <a:pPr algn="ctr" fontAlgn="auto">
                <a:lnSpc>
                  <a:spcPct val="150000"/>
                </a:lnSpc>
                <a:spcAft>
                  <a:spcPts val="0"/>
                </a:spcAft>
                <a:defRPr/>
              </a:pPr>
              <a:r>
                <a:rPr lang="el-GR" sz="1400" b="1" dirty="0" smtClean="0">
                  <a:solidFill>
                    <a:srgbClr val="003CB4"/>
                  </a:solidFill>
                  <a:latin typeface="+mj-lt"/>
                  <a:ea typeface="+mj-ea"/>
                  <a:cs typeface="+mj-cs"/>
                </a:rPr>
                <a:t>2</a:t>
              </a:r>
              <a:r>
                <a:rPr lang="el-GR" sz="1400" b="1" baseline="30000" dirty="0" smtClean="0">
                  <a:solidFill>
                    <a:srgbClr val="003CB4"/>
                  </a:solidFill>
                  <a:latin typeface="+mj-lt"/>
                  <a:ea typeface="+mj-ea"/>
                  <a:cs typeface="+mj-cs"/>
                </a:rPr>
                <a:t>η</a:t>
              </a:r>
              <a:r>
                <a:rPr lang="el-GR" sz="1400" b="1" dirty="0" smtClean="0">
                  <a:solidFill>
                    <a:srgbClr val="003CB4"/>
                  </a:solidFill>
                  <a:latin typeface="+mj-lt"/>
                  <a:ea typeface="+mj-ea"/>
                  <a:cs typeface="+mj-cs"/>
                </a:rPr>
                <a:t> </a:t>
              </a:r>
              <a:r>
                <a:rPr lang="el-GR" sz="1400" b="1" dirty="0">
                  <a:solidFill>
                    <a:srgbClr val="003CB4"/>
                  </a:solidFill>
                  <a:latin typeface="+mj-lt"/>
                  <a:ea typeface="+mj-ea"/>
                  <a:cs typeface="+mj-cs"/>
                </a:rPr>
                <a:t>Συνεδρίαση Επιτροπής Παρακολούθησης του ΕΠ ΚΡΗΤΗ 2014-2020</a:t>
              </a:r>
            </a:p>
          </p:txBody>
        </p:sp>
        <p:pic>
          <p:nvPicPr>
            <p:cNvPr id="513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6093296"/>
              <a:ext cx="720080" cy="46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Εικόνα 1" descr="espa1420_logo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6093296"/>
              <a:ext cx="936104" cy="533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5" name="11 - Ορθογώνιο"/>
            <p:cNvSpPr>
              <a:spLocks noChangeArrowheads="1"/>
            </p:cNvSpPr>
            <p:nvPr/>
          </p:nvSpPr>
          <p:spPr bwMode="auto">
            <a:xfrm>
              <a:off x="755576" y="6525344"/>
              <a:ext cx="15999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l-GR" sz="800" b="1"/>
                <a:t>Ευρωπαϊκή Ένωση</a:t>
              </a:r>
              <a:endParaRPr lang="el-GR" altLang="el-GR" sz="800"/>
            </a:p>
          </p:txBody>
        </p:sp>
      </p:grpSp>
      <p:grpSp>
        <p:nvGrpSpPr>
          <p:cNvPr id="5123" name="12 - Ομάδα"/>
          <p:cNvGrpSpPr>
            <a:grpSpLocks/>
          </p:cNvGrpSpPr>
          <p:nvPr/>
        </p:nvGrpSpPr>
        <p:grpSpPr bwMode="auto">
          <a:xfrm>
            <a:off x="6985166" y="65539"/>
            <a:ext cx="2155825" cy="669925"/>
            <a:chOff x="6732240" y="188640"/>
            <a:chExt cx="2155434" cy="669465"/>
          </a:xfrm>
        </p:grpSpPr>
        <p:pic>
          <p:nvPicPr>
            <p:cNvPr id="5130" name="13 - Εικόνα" descr="NEW_LOGO_pep.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64288" y="332656"/>
              <a:ext cx="1723386" cy="52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Text Box 7"/>
            <p:cNvSpPr txBox="1">
              <a:spLocks noChangeArrowheads="1"/>
            </p:cNvSpPr>
            <p:nvPr/>
          </p:nvSpPr>
          <p:spPr bwMode="auto">
            <a:xfrm>
              <a:off x="6732240" y="188640"/>
              <a:ext cx="20162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lgn="ctr" eaLnBrk="1" hangingPunct="1">
                <a:spcAft>
                  <a:spcPts val="1000"/>
                </a:spcAft>
              </a:pPr>
              <a:r>
                <a:rPr lang="el-GR" altLang="el-GR" sz="1200" b="1" dirty="0">
                  <a:solidFill>
                    <a:srgbClr val="808080"/>
                  </a:solidFill>
                  <a:latin typeface="Calibri" pitchFamily="34" charset="0"/>
                </a:rPr>
                <a:t>ΠΕΡΙΦΕΡΕΙΑ ΚΡΗΤΗΣ</a:t>
              </a:r>
              <a:endParaRPr lang="el-GR" altLang="el-GR" sz="1200" dirty="0"/>
            </a:p>
          </p:txBody>
        </p:sp>
      </p:grpSp>
      <p:sp>
        <p:nvSpPr>
          <p:cNvPr id="11" name="10 - Στρογγυλεμένο ορθογώνιο"/>
          <p:cNvSpPr/>
          <p:nvPr/>
        </p:nvSpPr>
        <p:spPr>
          <a:xfrm>
            <a:off x="323850" y="1484784"/>
            <a:ext cx="8424863" cy="446449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ts val="300"/>
              </a:spcBef>
              <a:spcAft>
                <a:spcPts val="300"/>
              </a:spcAft>
              <a:defRPr/>
            </a:pPr>
            <a:r>
              <a:rPr lang="el-GR" b="1" u="sng" dirty="0">
                <a:solidFill>
                  <a:schemeClr val="tx1"/>
                </a:solidFill>
              </a:rPr>
              <a:t>Αναγκαιότητα υλοποίησης της Πράξης:</a:t>
            </a:r>
          </a:p>
          <a:p>
            <a:pPr marL="285750" indent="-285750">
              <a:spcBef>
                <a:spcPts val="300"/>
              </a:spcBef>
              <a:spcAft>
                <a:spcPts val="300"/>
              </a:spcAft>
              <a:buFont typeface="Arial" panose="020B0604020202020204" pitchFamily="34" charset="0"/>
              <a:buChar char="•"/>
              <a:defRPr/>
            </a:pPr>
            <a:r>
              <a:rPr lang="el-GR" dirty="0" err="1">
                <a:solidFill>
                  <a:schemeClr val="tx1"/>
                </a:solidFill>
              </a:rPr>
              <a:t>Βαθμ</a:t>
            </a:r>
            <a:r>
              <a:rPr lang="el-GR" dirty="0">
                <a:solidFill>
                  <a:schemeClr val="tx1"/>
                </a:solidFill>
              </a:rPr>
              <a:t>. </a:t>
            </a:r>
            <a:r>
              <a:rPr lang="el-GR" b="1" dirty="0">
                <a:solidFill>
                  <a:schemeClr val="tx1"/>
                </a:solidFill>
              </a:rPr>
              <a:t>10</a:t>
            </a:r>
            <a:r>
              <a:rPr lang="el-GR" dirty="0">
                <a:solidFill>
                  <a:schemeClr val="tx1"/>
                </a:solidFill>
              </a:rPr>
              <a:t> - Κτιριακές δομές που απευθύνονται σε άτομα με αναπηρία ή </a:t>
            </a:r>
            <a:r>
              <a:rPr lang="el-GR" dirty="0" smtClean="0">
                <a:solidFill>
                  <a:schemeClr val="tx1"/>
                </a:solidFill>
              </a:rPr>
              <a:t>ΡΟΜΑ</a:t>
            </a:r>
            <a:endParaRPr lang="el-GR" dirty="0">
              <a:solidFill>
                <a:schemeClr val="tx1"/>
              </a:solidFill>
            </a:endParaRPr>
          </a:p>
          <a:p>
            <a:pPr marL="285750" indent="-285750">
              <a:spcBef>
                <a:spcPts val="300"/>
              </a:spcBef>
              <a:spcAft>
                <a:spcPts val="300"/>
              </a:spcAft>
              <a:buFont typeface="Arial" panose="020B0604020202020204" pitchFamily="34" charset="0"/>
              <a:buChar char="•"/>
              <a:defRPr/>
            </a:pPr>
            <a:r>
              <a:rPr lang="el-GR" dirty="0" err="1">
                <a:solidFill>
                  <a:schemeClr val="tx1"/>
                </a:solidFill>
              </a:rPr>
              <a:t>Βαθμ</a:t>
            </a:r>
            <a:r>
              <a:rPr lang="el-GR" dirty="0">
                <a:solidFill>
                  <a:schemeClr val="tx1"/>
                </a:solidFill>
              </a:rPr>
              <a:t>. </a:t>
            </a:r>
            <a:r>
              <a:rPr lang="el-GR" b="1" dirty="0" smtClean="0">
                <a:solidFill>
                  <a:schemeClr val="tx1"/>
                </a:solidFill>
              </a:rPr>
              <a:t>7</a:t>
            </a:r>
            <a:r>
              <a:rPr lang="el-GR" dirty="0" smtClean="0">
                <a:solidFill>
                  <a:schemeClr val="tx1"/>
                </a:solidFill>
              </a:rPr>
              <a:t> </a:t>
            </a:r>
            <a:r>
              <a:rPr lang="el-GR" dirty="0">
                <a:solidFill>
                  <a:schemeClr val="tx1"/>
                </a:solidFill>
              </a:rPr>
              <a:t>- Κτιριακές δομές που απευθύνονται σε παιδία / έφηβους ή εξαρτημένα άτομα (πχ ξενώνες παιδιών έφηβων κλπ</a:t>
            </a:r>
            <a:r>
              <a:rPr lang="el-GR" dirty="0" smtClean="0">
                <a:solidFill>
                  <a:schemeClr val="tx1"/>
                </a:solidFill>
              </a:rPr>
              <a:t>)</a:t>
            </a:r>
            <a:endParaRPr lang="el-GR" dirty="0">
              <a:solidFill>
                <a:schemeClr val="tx1"/>
              </a:solidFill>
            </a:endParaRPr>
          </a:p>
          <a:p>
            <a:pPr marL="285750" indent="-285750">
              <a:spcBef>
                <a:spcPts val="300"/>
              </a:spcBef>
              <a:spcAft>
                <a:spcPts val="300"/>
              </a:spcAft>
              <a:buFont typeface="Arial" panose="020B0604020202020204" pitchFamily="34" charset="0"/>
              <a:buChar char="•"/>
              <a:defRPr/>
            </a:pPr>
            <a:r>
              <a:rPr lang="el-GR" dirty="0" err="1">
                <a:solidFill>
                  <a:schemeClr val="tx1"/>
                </a:solidFill>
              </a:rPr>
              <a:t>Βαθμ</a:t>
            </a:r>
            <a:r>
              <a:rPr lang="el-GR" dirty="0">
                <a:solidFill>
                  <a:schemeClr val="tx1"/>
                </a:solidFill>
              </a:rPr>
              <a:t>. </a:t>
            </a:r>
            <a:r>
              <a:rPr lang="el-GR" b="1" dirty="0" smtClean="0">
                <a:solidFill>
                  <a:schemeClr val="tx1"/>
                </a:solidFill>
              </a:rPr>
              <a:t>5</a:t>
            </a:r>
            <a:r>
              <a:rPr lang="el-GR" dirty="0" smtClean="0">
                <a:solidFill>
                  <a:schemeClr val="tx1"/>
                </a:solidFill>
              </a:rPr>
              <a:t> </a:t>
            </a:r>
            <a:r>
              <a:rPr lang="el-GR" dirty="0">
                <a:solidFill>
                  <a:schemeClr val="tx1"/>
                </a:solidFill>
              </a:rPr>
              <a:t>- Λοιπές κτιριακές δομές </a:t>
            </a:r>
            <a:r>
              <a:rPr lang="el-GR" dirty="0" smtClean="0">
                <a:solidFill>
                  <a:schemeClr val="tx1"/>
                </a:solidFill>
              </a:rPr>
              <a:t>πρόνοιας</a:t>
            </a:r>
            <a:endParaRPr lang="el-GR" dirty="0">
              <a:solidFill>
                <a:schemeClr val="tx1"/>
              </a:solidFill>
            </a:endParaRPr>
          </a:p>
          <a:p>
            <a:pPr>
              <a:spcBef>
                <a:spcPts val="300"/>
              </a:spcBef>
              <a:spcAft>
                <a:spcPts val="300"/>
              </a:spcAft>
              <a:defRPr/>
            </a:pPr>
            <a:r>
              <a:rPr lang="el-GR" b="1" u="sng" dirty="0" smtClean="0">
                <a:solidFill>
                  <a:schemeClr val="tx1"/>
                </a:solidFill>
              </a:rPr>
              <a:t>Ωριμότητα πράξης:</a:t>
            </a:r>
            <a:endParaRPr lang="el-GR" dirty="0" smtClean="0">
              <a:solidFill>
                <a:schemeClr val="tx1"/>
              </a:solidFill>
            </a:endParaRPr>
          </a:p>
          <a:p>
            <a:pPr marL="285750" indent="-285750">
              <a:spcBef>
                <a:spcPts val="300"/>
              </a:spcBef>
              <a:spcAft>
                <a:spcPts val="300"/>
              </a:spcAft>
              <a:buFont typeface="Arial" panose="020B0604020202020204" pitchFamily="34" charset="0"/>
              <a:buChar char="•"/>
              <a:defRPr/>
            </a:pPr>
            <a:r>
              <a:rPr lang="el-GR" dirty="0" smtClean="0">
                <a:solidFill>
                  <a:schemeClr val="tx1"/>
                </a:solidFill>
              </a:rPr>
              <a:t>Το σύνολο των απαιτούμενων Μελετών</a:t>
            </a:r>
          </a:p>
          <a:p>
            <a:pPr marL="285750" indent="-285750">
              <a:spcBef>
                <a:spcPts val="300"/>
              </a:spcBef>
              <a:spcAft>
                <a:spcPts val="300"/>
              </a:spcAft>
              <a:buFont typeface="Arial" panose="020B0604020202020204" pitchFamily="34" charset="0"/>
              <a:buChar char="•"/>
              <a:defRPr/>
            </a:pPr>
            <a:r>
              <a:rPr lang="el-GR" dirty="0" err="1">
                <a:solidFill>
                  <a:schemeClr val="tx1"/>
                </a:solidFill>
              </a:rPr>
              <a:t>Βαθμ</a:t>
            </a:r>
            <a:r>
              <a:rPr lang="el-GR" dirty="0">
                <a:solidFill>
                  <a:schemeClr val="tx1"/>
                </a:solidFill>
              </a:rPr>
              <a:t>. </a:t>
            </a:r>
            <a:r>
              <a:rPr lang="el-GR" b="1" dirty="0">
                <a:solidFill>
                  <a:schemeClr val="tx1"/>
                </a:solidFill>
              </a:rPr>
              <a:t>10</a:t>
            </a:r>
            <a:r>
              <a:rPr lang="el-GR" dirty="0">
                <a:solidFill>
                  <a:schemeClr val="tx1"/>
                </a:solidFill>
              </a:rPr>
              <a:t> - Το σύνολο των απαιτούμενων </a:t>
            </a:r>
            <a:r>
              <a:rPr lang="el-GR" dirty="0" err="1" smtClean="0">
                <a:solidFill>
                  <a:schemeClr val="tx1"/>
                </a:solidFill>
              </a:rPr>
              <a:t>Αδειοδοτήσεων</a:t>
            </a:r>
            <a:endParaRPr lang="el-GR" dirty="0" smtClean="0">
              <a:solidFill>
                <a:schemeClr val="tx1"/>
              </a:solidFill>
            </a:endParaRPr>
          </a:p>
          <a:p>
            <a:pPr marL="285750" indent="-285750">
              <a:spcBef>
                <a:spcPts val="300"/>
              </a:spcBef>
              <a:spcAft>
                <a:spcPts val="300"/>
              </a:spcAft>
              <a:buFont typeface="Arial" panose="020B0604020202020204" pitchFamily="34" charset="0"/>
              <a:buChar char="•"/>
              <a:defRPr/>
            </a:pPr>
            <a:r>
              <a:rPr lang="el-GR" dirty="0" err="1">
                <a:solidFill>
                  <a:schemeClr val="tx1"/>
                </a:solidFill>
              </a:rPr>
              <a:t>Βαθμ</a:t>
            </a:r>
            <a:r>
              <a:rPr lang="el-GR" dirty="0">
                <a:solidFill>
                  <a:schemeClr val="tx1"/>
                </a:solidFill>
              </a:rPr>
              <a:t>. </a:t>
            </a:r>
            <a:r>
              <a:rPr lang="el-GR" b="1" dirty="0" smtClean="0">
                <a:solidFill>
                  <a:schemeClr val="tx1"/>
                </a:solidFill>
              </a:rPr>
              <a:t>8</a:t>
            </a:r>
            <a:r>
              <a:rPr lang="el-GR" dirty="0" smtClean="0">
                <a:solidFill>
                  <a:schemeClr val="tx1"/>
                </a:solidFill>
              </a:rPr>
              <a:t> </a:t>
            </a:r>
            <a:r>
              <a:rPr lang="el-GR" dirty="0">
                <a:solidFill>
                  <a:schemeClr val="tx1"/>
                </a:solidFill>
              </a:rPr>
              <a:t>- Πλην της </a:t>
            </a:r>
            <a:r>
              <a:rPr lang="el-GR" dirty="0" smtClean="0">
                <a:solidFill>
                  <a:schemeClr val="tx1"/>
                </a:solidFill>
              </a:rPr>
              <a:t>άδειας </a:t>
            </a:r>
            <a:r>
              <a:rPr lang="el-GR" dirty="0">
                <a:solidFill>
                  <a:schemeClr val="tx1"/>
                </a:solidFill>
              </a:rPr>
              <a:t>δόμησης </a:t>
            </a:r>
            <a:r>
              <a:rPr lang="el-GR" dirty="0" smtClean="0">
                <a:solidFill>
                  <a:schemeClr val="tx1"/>
                </a:solidFill>
              </a:rPr>
              <a:t>(να </a:t>
            </a:r>
            <a:r>
              <a:rPr lang="el-GR" dirty="0">
                <a:solidFill>
                  <a:schemeClr val="tx1"/>
                </a:solidFill>
              </a:rPr>
              <a:t>έχει εκδοθεί η έγκριση </a:t>
            </a:r>
            <a:r>
              <a:rPr lang="el-GR" dirty="0" smtClean="0">
                <a:solidFill>
                  <a:schemeClr val="tx1"/>
                </a:solidFill>
              </a:rPr>
              <a:t>δόμησης)</a:t>
            </a:r>
          </a:p>
          <a:p>
            <a:pPr marL="285750" indent="-285750">
              <a:spcBef>
                <a:spcPts val="300"/>
              </a:spcBef>
              <a:spcAft>
                <a:spcPts val="300"/>
              </a:spcAft>
              <a:buFont typeface="Arial" panose="020B0604020202020204" pitchFamily="34" charset="0"/>
              <a:buChar char="•"/>
              <a:defRPr/>
            </a:pPr>
            <a:r>
              <a:rPr lang="el-GR" dirty="0" err="1">
                <a:solidFill>
                  <a:schemeClr val="tx1"/>
                </a:solidFill>
              </a:rPr>
              <a:t>Βαθμ</a:t>
            </a:r>
            <a:r>
              <a:rPr lang="el-GR" dirty="0">
                <a:solidFill>
                  <a:schemeClr val="tx1"/>
                </a:solidFill>
              </a:rPr>
              <a:t>. </a:t>
            </a:r>
            <a:r>
              <a:rPr lang="el-GR" b="1" dirty="0" smtClean="0">
                <a:solidFill>
                  <a:schemeClr val="tx1"/>
                </a:solidFill>
              </a:rPr>
              <a:t>6</a:t>
            </a:r>
            <a:r>
              <a:rPr lang="el-GR" dirty="0" smtClean="0">
                <a:solidFill>
                  <a:schemeClr val="tx1"/>
                </a:solidFill>
              </a:rPr>
              <a:t> </a:t>
            </a:r>
            <a:r>
              <a:rPr lang="el-GR" dirty="0">
                <a:solidFill>
                  <a:schemeClr val="tx1"/>
                </a:solidFill>
              </a:rPr>
              <a:t>- Πλην της </a:t>
            </a:r>
            <a:r>
              <a:rPr lang="el-GR" dirty="0" smtClean="0">
                <a:solidFill>
                  <a:schemeClr val="tx1"/>
                </a:solidFill>
              </a:rPr>
              <a:t>άδειας </a:t>
            </a:r>
            <a:r>
              <a:rPr lang="el-GR" dirty="0">
                <a:solidFill>
                  <a:schemeClr val="tx1"/>
                </a:solidFill>
              </a:rPr>
              <a:t>δόμησης και της έγκρισης </a:t>
            </a:r>
            <a:r>
              <a:rPr lang="el-GR" dirty="0" smtClean="0">
                <a:solidFill>
                  <a:schemeClr val="tx1"/>
                </a:solidFill>
              </a:rPr>
              <a:t>δόμησης</a:t>
            </a:r>
            <a:endParaRPr lang="el-GR" dirty="0">
              <a:solidFill>
                <a:schemeClr val="tx1"/>
              </a:solidFill>
            </a:endParaRPr>
          </a:p>
        </p:txBody>
      </p:sp>
      <p:sp>
        <p:nvSpPr>
          <p:cNvPr id="12" name="11 - Στρογγυλεμένο ορθογώνιο"/>
          <p:cNvSpPr/>
          <p:nvPr/>
        </p:nvSpPr>
        <p:spPr>
          <a:xfrm>
            <a:off x="323850" y="764705"/>
            <a:ext cx="8424863" cy="50405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2000" b="1" dirty="0"/>
              <a:t>9.</a:t>
            </a:r>
            <a:r>
              <a:rPr lang="en-US" sz="2000" b="1" dirty="0"/>
              <a:t>a</a:t>
            </a:r>
            <a:r>
              <a:rPr lang="el-GR" sz="2000" b="1" dirty="0"/>
              <a:t>.</a:t>
            </a:r>
            <a:r>
              <a:rPr lang="en-US" sz="2000" b="1" dirty="0"/>
              <a:t>4 </a:t>
            </a:r>
            <a:r>
              <a:rPr lang="el-GR" sz="2000" b="1" dirty="0" smtClean="0"/>
              <a:t>: </a:t>
            </a:r>
            <a:r>
              <a:rPr lang="el-GR" sz="2000" b="1" dirty="0"/>
              <a:t>ΚΡΙΤΗΡΙΑ </a:t>
            </a:r>
            <a:r>
              <a:rPr lang="el-GR" sz="2000" b="1" dirty="0" smtClean="0"/>
              <a:t>ΑΞΙΟΛΟΓΗΣΗΣ</a:t>
            </a:r>
            <a:endParaRPr lang="el-GR" sz="2000" b="1" dirty="0"/>
          </a:p>
        </p:txBody>
      </p:sp>
    </p:spTree>
    <p:extLst>
      <p:ext uri="{BB962C8B-B14F-4D97-AF65-F5344CB8AC3E}">
        <p14:creationId xmlns:p14="http://schemas.microsoft.com/office/powerpoint/2010/main" val="35379123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7 - Ομάδα"/>
          <p:cNvGrpSpPr>
            <a:grpSpLocks/>
          </p:cNvGrpSpPr>
          <p:nvPr/>
        </p:nvGrpSpPr>
        <p:grpSpPr bwMode="auto">
          <a:xfrm>
            <a:off x="755650" y="6165850"/>
            <a:ext cx="7777163" cy="647700"/>
            <a:chOff x="755576" y="6093296"/>
            <a:chExt cx="7776864" cy="647492"/>
          </a:xfrm>
        </p:grpSpPr>
        <p:pic>
          <p:nvPicPr>
            <p:cNvPr id="513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6093296"/>
              <a:ext cx="720080" cy="46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Εικόνα 1" descr="espa1420_logo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6093296"/>
              <a:ext cx="936104" cy="533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5" name="11 - Ορθογώνιο"/>
            <p:cNvSpPr>
              <a:spLocks noChangeArrowheads="1"/>
            </p:cNvSpPr>
            <p:nvPr/>
          </p:nvSpPr>
          <p:spPr bwMode="auto">
            <a:xfrm>
              <a:off x="755576" y="6525344"/>
              <a:ext cx="15999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l-GR" sz="800" b="1"/>
                <a:t>Ευρωπαϊκή Ένωση</a:t>
              </a:r>
              <a:endParaRPr lang="el-GR" altLang="el-GR" sz="800"/>
            </a:p>
          </p:txBody>
        </p:sp>
      </p:grpSp>
      <p:grpSp>
        <p:nvGrpSpPr>
          <p:cNvPr id="5123" name="12 - Ομάδα"/>
          <p:cNvGrpSpPr>
            <a:grpSpLocks/>
          </p:cNvGrpSpPr>
          <p:nvPr/>
        </p:nvGrpSpPr>
        <p:grpSpPr bwMode="auto">
          <a:xfrm>
            <a:off x="6988175" y="61416"/>
            <a:ext cx="2155825" cy="669925"/>
            <a:chOff x="6732240" y="188640"/>
            <a:chExt cx="2155434" cy="669465"/>
          </a:xfrm>
        </p:grpSpPr>
        <p:pic>
          <p:nvPicPr>
            <p:cNvPr id="5130" name="13 - Εικόνα" descr="NEW_LOGO_pep.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64288" y="332656"/>
              <a:ext cx="1723386" cy="52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Text Box 7"/>
            <p:cNvSpPr txBox="1">
              <a:spLocks noChangeArrowheads="1"/>
            </p:cNvSpPr>
            <p:nvPr/>
          </p:nvSpPr>
          <p:spPr bwMode="auto">
            <a:xfrm>
              <a:off x="6732240" y="188640"/>
              <a:ext cx="20162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lgn="ctr" eaLnBrk="1" hangingPunct="1">
                <a:spcAft>
                  <a:spcPts val="1000"/>
                </a:spcAft>
              </a:pPr>
              <a:r>
                <a:rPr lang="el-GR" altLang="el-GR" sz="1200" b="1" dirty="0">
                  <a:solidFill>
                    <a:srgbClr val="808080"/>
                  </a:solidFill>
                  <a:latin typeface="Calibri" pitchFamily="34" charset="0"/>
                </a:rPr>
                <a:t>ΠΕΡΙΦΕΡΕΙΑ ΚΡΗΤΗΣ</a:t>
              </a:r>
              <a:endParaRPr lang="el-GR" altLang="el-GR" sz="1200" dirty="0"/>
            </a:p>
          </p:txBody>
        </p:sp>
      </p:grpSp>
      <p:sp>
        <p:nvSpPr>
          <p:cNvPr id="11" name="10 - Στρογγυλεμένο ορθογώνιο"/>
          <p:cNvSpPr/>
          <p:nvPr/>
        </p:nvSpPr>
        <p:spPr>
          <a:xfrm>
            <a:off x="323849" y="1340768"/>
            <a:ext cx="8424863" cy="3312368"/>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l-GR" b="1" u="sng" dirty="0">
                <a:solidFill>
                  <a:schemeClr val="tx1"/>
                </a:solidFill>
              </a:rPr>
              <a:t>Περιγραφή</a:t>
            </a:r>
            <a:r>
              <a:rPr lang="el-GR" dirty="0">
                <a:solidFill>
                  <a:schemeClr val="tx1"/>
                </a:solidFill>
              </a:rPr>
              <a:t> </a:t>
            </a:r>
            <a:r>
              <a:rPr lang="el-GR" dirty="0" smtClean="0">
                <a:solidFill>
                  <a:schemeClr val="tx1"/>
                </a:solidFill>
              </a:rPr>
              <a:t>:</a:t>
            </a:r>
          </a:p>
          <a:p>
            <a:pPr algn="just">
              <a:defRPr/>
            </a:pPr>
            <a:r>
              <a:rPr lang="el-GR" dirty="0" smtClean="0">
                <a:solidFill>
                  <a:schemeClr val="tx1"/>
                </a:solidFill>
              </a:rPr>
              <a:t>Προβλέπεται </a:t>
            </a:r>
            <a:r>
              <a:rPr lang="el-GR" dirty="0">
                <a:solidFill>
                  <a:schemeClr val="tx1"/>
                </a:solidFill>
              </a:rPr>
              <a:t>η συμπλήρωση - αναβάθμιση εξοπλισμού υποδομών τριτοβάθμιας εκπαίδευσης.</a:t>
            </a:r>
          </a:p>
          <a:p>
            <a:pPr>
              <a:defRPr/>
            </a:pPr>
            <a:r>
              <a:rPr lang="el-GR" dirty="0">
                <a:solidFill>
                  <a:schemeClr val="tx1"/>
                </a:solidFill>
              </a:rPr>
              <a:t>Ειδικότερα προβλέπεται η υλοποίηση καινοτόμων υποδομών, μεθοδολογιών και υπηρεσιών ηλεκτρονικής μάθησης (μέσω ψηφιακών περιβαλλόντων μάθησης επόμενης </a:t>
            </a:r>
            <a:r>
              <a:rPr lang="el-GR" dirty="0" smtClean="0">
                <a:solidFill>
                  <a:schemeClr val="tx1"/>
                </a:solidFill>
              </a:rPr>
              <a:t>γενιάς), </a:t>
            </a:r>
            <a:r>
              <a:rPr lang="el-GR" dirty="0">
                <a:solidFill>
                  <a:schemeClr val="tx1"/>
                </a:solidFill>
              </a:rPr>
              <a:t>με την δημιουργία κοινών προγραμμάτων και συνεργασιών, και στην υλοποίηση εκπαιδευτικών προγραμμάτων και προγραμμάτων δια-βίου </a:t>
            </a:r>
            <a:r>
              <a:rPr lang="el-GR" dirty="0" smtClean="0">
                <a:solidFill>
                  <a:schemeClr val="tx1"/>
                </a:solidFill>
              </a:rPr>
              <a:t>μάθησης.</a:t>
            </a:r>
          </a:p>
          <a:p>
            <a:pPr>
              <a:defRPr/>
            </a:pPr>
            <a:endParaRPr lang="el-GR" dirty="0">
              <a:solidFill>
                <a:schemeClr val="tx1"/>
              </a:solidFill>
            </a:endParaRPr>
          </a:p>
          <a:p>
            <a:pPr>
              <a:spcBef>
                <a:spcPts val="600"/>
              </a:spcBef>
              <a:defRPr/>
            </a:pPr>
            <a:r>
              <a:rPr lang="el-GR" b="1" u="sng" dirty="0" smtClean="0">
                <a:solidFill>
                  <a:schemeClr val="tx1"/>
                </a:solidFill>
              </a:rPr>
              <a:t>Ενεργοποίηση</a:t>
            </a:r>
            <a:r>
              <a:rPr lang="el-GR" dirty="0" smtClean="0">
                <a:solidFill>
                  <a:schemeClr val="tx1"/>
                </a:solidFill>
              </a:rPr>
              <a:t> : Α’ Τρίμηνο 2017</a:t>
            </a:r>
            <a:endParaRPr lang="el-GR" dirty="0">
              <a:solidFill>
                <a:schemeClr val="tx1"/>
              </a:solidFill>
            </a:endParaRPr>
          </a:p>
        </p:txBody>
      </p:sp>
      <p:sp>
        <p:nvSpPr>
          <p:cNvPr id="12" name="11 - Στρογγυλεμένο ορθογώνιο"/>
          <p:cNvSpPr/>
          <p:nvPr/>
        </p:nvSpPr>
        <p:spPr>
          <a:xfrm>
            <a:off x="323850" y="620688"/>
            <a:ext cx="8424863" cy="648072"/>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900" b="1" dirty="0"/>
              <a:t>10.a.2: Συμπλήρωση – αναβάθμιση εξοπλισμού υποδομών τριτοβάθμιας </a:t>
            </a:r>
            <a:r>
              <a:rPr lang="el-GR" sz="1900" b="1" dirty="0" smtClean="0"/>
              <a:t>εκπαίδευσης - ΑΜΕΣΗ</a:t>
            </a:r>
            <a:endParaRPr lang="el-GR" sz="1900" b="1" dirty="0"/>
          </a:p>
        </p:txBody>
      </p:sp>
      <p:sp>
        <p:nvSpPr>
          <p:cNvPr id="13" name="12 - Στρογγυλεμένο ορθογώνιο"/>
          <p:cNvSpPr/>
          <p:nvPr/>
        </p:nvSpPr>
        <p:spPr>
          <a:xfrm>
            <a:off x="373855" y="4797152"/>
            <a:ext cx="8424863" cy="55359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l-GR" b="1" u="sng" dirty="0">
                <a:solidFill>
                  <a:schemeClr val="tx1"/>
                </a:solidFill>
              </a:rPr>
              <a:t>Δικαιούχοι</a:t>
            </a:r>
            <a:r>
              <a:rPr lang="el-GR" b="1" dirty="0">
                <a:solidFill>
                  <a:schemeClr val="tx1"/>
                </a:solidFill>
              </a:rPr>
              <a:t> : </a:t>
            </a:r>
            <a:r>
              <a:rPr lang="el-GR" dirty="0">
                <a:solidFill>
                  <a:schemeClr val="tx1"/>
                </a:solidFill>
              </a:rPr>
              <a:t>ΑΕΙ, ΤΕΙ Περιφέρειας Κρήτης</a:t>
            </a:r>
          </a:p>
        </p:txBody>
      </p:sp>
      <p:sp>
        <p:nvSpPr>
          <p:cNvPr id="14" name="13 - Στρογγυλεμένο ορθογώνιο"/>
          <p:cNvSpPr/>
          <p:nvPr/>
        </p:nvSpPr>
        <p:spPr>
          <a:xfrm>
            <a:off x="373855" y="5445223"/>
            <a:ext cx="8374858" cy="647601"/>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l-GR" b="1" u="sng" dirty="0"/>
              <a:t>Προϋπολογισμός</a:t>
            </a:r>
            <a:r>
              <a:rPr lang="el-GR" b="1" dirty="0"/>
              <a:t> : </a:t>
            </a:r>
            <a:r>
              <a:rPr lang="el-GR" b="1" dirty="0" smtClean="0"/>
              <a:t>5.000.000,00 €</a:t>
            </a:r>
            <a:endParaRPr lang="el-GR" b="1" dirty="0"/>
          </a:p>
        </p:txBody>
      </p:sp>
    </p:spTree>
    <p:extLst>
      <p:ext uri="{BB962C8B-B14F-4D97-AF65-F5344CB8AC3E}">
        <p14:creationId xmlns:p14="http://schemas.microsoft.com/office/powerpoint/2010/main" val="11308505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323850" y="476250"/>
            <a:ext cx="7354888" cy="576263"/>
          </a:xfrm>
        </p:spPr>
        <p:txBody>
          <a:bodyPr/>
          <a:lstStyle/>
          <a:p>
            <a:pPr algn="l">
              <a:lnSpc>
                <a:spcPct val="90000"/>
              </a:lnSpc>
            </a:pPr>
            <a:r>
              <a:rPr lang="el-GR" altLang="el-GR" sz="2000" b="1" dirty="0" smtClean="0">
                <a:solidFill>
                  <a:srgbClr val="003CB4"/>
                </a:solidFill>
                <a:latin typeface="Arial" charset="0"/>
              </a:rPr>
              <a:t>Νέες Δράσεις</a:t>
            </a:r>
          </a:p>
        </p:txBody>
      </p:sp>
      <p:grpSp>
        <p:nvGrpSpPr>
          <p:cNvPr id="7171" name="7 - Ομάδα"/>
          <p:cNvGrpSpPr>
            <a:grpSpLocks/>
          </p:cNvGrpSpPr>
          <p:nvPr/>
        </p:nvGrpSpPr>
        <p:grpSpPr bwMode="auto">
          <a:xfrm>
            <a:off x="755650" y="6165850"/>
            <a:ext cx="7777163" cy="647700"/>
            <a:chOff x="755576" y="6093296"/>
            <a:chExt cx="7776864" cy="647492"/>
          </a:xfrm>
        </p:grpSpPr>
        <p:pic>
          <p:nvPicPr>
            <p:cNvPr id="724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6093296"/>
              <a:ext cx="720080" cy="46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50" name="Εικόνα 1" descr="espa1420_logo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6093296"/>
              <a:ext cx="936104" cy="533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51" name="11 - Ορθογώνιο"/>
            <p:cNvSpPr>
              <a:spLocks noChangeArrowheads="1"/>
            </p:cNvSpPr>
            <p:nvPr/>
          </p:nvSpPr>
          <p:spPr bwMode="auto">
            <a:xfrm>
              <a:off x="755576" y="6525344"/>
              <a:ext cx="15999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l-GR" sz="800" b="1"/>
                <a:t>Ευρωπαϊκή Ένωση</a:t>
              </a:r>
              <a:endParaRPr lang="el-GR" altLang="el-GR" sz="800"/>
            </a:p>
          </p:txBody>
        </p:sp>
      </p:grpSp>
      <p:grpSp>
        <p:nvGrpSpPr>
          <p:cNvPr id="7172" name="12 - Ομάδα"/>
          <p:cNvGrpSpPr>
            <a:grpSpLocks/>
          </p:cNvGrpSpPr>
          <p:nvPr/>
        </p:nvGrpSpPr>
        <p:grpSpPr bwMode="auto">
          <a:xfrm>
            <a:off x="6732588" y="166688"/>
            <a:ext cx="2155825" cy="669925"/>
            <a:chOff x="6732240" y="188640"/>
            <a:chExt cx="2155434" cy="669465"/>
          </a:xfrm>
        </p:grpSpPr>
        <p:pic>
          <p:nvPicPr>
            <p:cNvPr id="7246" name="13 - Εικόνα" descr="NEW_LOGO_pep.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64288" y="332656"/>
              <a:ext cx="1723386" cy="52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47" name="Text Box 7"/>
            <p:cNvSpPr txBox="1">
              <a:spLocks noChangeArrowheads="1"/>
            </p:cNvSpPr>
            <p:nvPr/>
          </p:nvSpPr>
          <p:spPr bwMode="auto">
            <a:xfrm>
              <a:off x="6732240" y="188640"/>
              <a:ext cx="20162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lgn="ctr" eaLnBrk="1" hangingPunct="1">
                <a:spcAft>
                  <a:spcPts val="1000"/>
                </a:spcAft>
              </a:pPr>
              <a:r>
                <a:rPr lang="el-GR" altLang="el-GR" sz="1200" b="1">
                  <a:solidFill>
                    <a:srgbClr val="808080"/>
                  </a:solidFill>
                  <a:latin typeface="Calibri" pitchFamily="34" charset="0"/>
                </a:rPr>
                <a:t>ΠΕΡΙΦΕΡΕΙΑ ΚΡΗΤΗΣ</a:t>
              </a:r>
              <a:endParaRPr lang="el-GR" altLang="el-GR" sz="1200"/>
            </a:p>
          </p:txBody>
        </p:sp>
      </p:grpSp>
      <p:graphicFrame>
        <p:nvGraphicFramePr>
          <p:cNvPr id="47116" name="Group 12"/>
          <p:cNvGraphicFramePr>
            <a:graphicFrameLocks noGrp="1"/>
          </p:cNvGraphicFramePr>
          <p:nvPr>
            <p:ph idx="1"/>
            <p:extLst>
              <p:ext uri="{D42A27DB-BD31-4B8C-83A1-F6EECF244321}">
                <p14:modId xmlns:p14="http://schemas.microsoft.com/office/powerpoint/2010/main" val="3313389866"/>
              </p:ext>
            </p:extLst>
          </p:nvPr>
        </p:nvGraphicFramePr>
        <p:xfrm>
          <a:off x="395536" y="1029783"/>
          <a:ext cx="8280921" cy="3246331"/>
        </p:xfrm>
        <a:graphic>
          <a:graphicData uri="http://schemas.openxmlformats.org/drawingml/2006/table">
            <a:tbl>
              <a:tblPr/>
              <a:tblGrid>
                <a:gridCol w="855415"/>
                <a:gridCol w="4905225"/>
                <a:gridCol w="1180408"/>
                <a:gridCol w="1339873"/>
              </a:tblGrid>
              <a:tr h="541913">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l-GR" sz="1400" b="1" i="0" u="none" strike="noStrike" cap="none" normalizeH="0" baseline="0" dirty="0" err="1" smtClean="0">
                          <a:ln>
                            <a:noFill/>
                          </a:ln>
                          <a:solidFill>
                            <a:schemeClr val="bg1"/>
                          </a:solidFill>
                          <a:effectLst/>
                          <a:latin typeface="Calibri" pitchFamily="34" charset="0"/>
                        </a:rPr>
                        <a:t>Επενδ</a:t>
                      </a:r>
                      <a:r>
                        <a:rPr kumimoji="0" lang="el-GR" sz="1400" b="1" i="0" u="none" strike="noStrike" cap="none" normalizeH="0" baseline="0" dirty="0" smtClean="0">
                          <a:ln>
                            <a:noFill/>
                          </a:ln>
                          <a:solidFill>
                            <a:schemeClr val="bg1"/>
                          </a:solidFill>
                          <a:effectLst/>
                          <a:latin typeface="Calibri" pitchFamily="34" charset="0"/>
                        </a:rPr>
                        <a:t>. </a:t>
                      </a:r>
                      <a:r>
                        <a:rPr kumimoji="0" lang="el-GR" sz="1400" b="1" i="0" u="none" strike="noStrike" cap="none" normalizeH="0" baseline="0" dirty="0" err="1" smtClean="0">
                          <a:ln>
                            <a:noFill/>
                          </a:ln>
                          <a:solidFill>
                            <a:schemeClr val="bg1"/>
                          </a:solidFill>
                          <a:effectLst/>
                          <a:latin typeface="Calibri" pitchFamily="34" charset="0"/>
                        </a:rPr>
                        <a:t>Προτερ</a:t>
                      </a:r>
                      <a:r>
                        <a:rPr kumimoji="0" lang="el-GR" sz="1400" b="1" i="0" u="none" strike="noStrike" cap="none" normalizeH="0" baseline="0" dirty="0" smtClean="0">
                          <a:ln>
                            <a:noFill/>
                          </a:ln>
                          <a:solidFill>
                            <a:schemeClr val="bg1"/>
                          </a:solidFill>
                          <a:effectLst/>
                          <a:latin typeface="Calibri" pitchFamily="34" charset="0"/>
                        </a:rPr>
                        <a:t>.</a:t>
                      </a: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l-GR" sz="1400" b="1" i="0" u="none" strike="noStrike" cap="none" normalizeH="0" baseline="0" dirty="0" smtClean="0">
                          <a:ln>
                            <a:noFill/>
                          </a:ln>
                          <a:solidFill>
                            <a:schemeClr val="bg1"/>
                          </a:solidFill>
                          <a:effectLst/>
                          <a:latin typeface="Calibri" pitchFamily="34" charset="0"/>
                        </a:rPr>
                        <a:t>Δράση</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l-GR" sz="1400" b="1" i="0" u="none" strike="noStrike" cap="none" normalizeH="0" baseline="0" dirty="0" smtClean="0">
                          <a:ln>
                            <a:noFill/>
                          </a:ln>
                          <a:solidFill>
                            <a:schemeClr val="bg1"/>
                          </a:solidFill>
                          <a:effectLst/>
                          <a:latin typeface="Calibri" pitchFamily="34" charset="0"/>
                        </a:rPr>
                        <a:t>Π/Υ</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l-GR" sz="1400" b="1" i="0" u="none" strike="noStrike" cap="none" normalizeH="0" baseline="0" smtClean="0">
                          <a:ln>
                            <a:noFill/>
                          </a:ln>
                          <a:solidFill>
                            <a:schemeClr val="bg1"/>
                          </a:solidFill>
                          <a:effectLst/>
                          <a:latin typeface="Calibri" pitchFamily="34" charset="0"/>
                        </a:rPr>
                        <a:t>Διαδικασία Αξιολόγησης</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27038">
                <a:tc rowSpan="3">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400" b="1" i="0" u="none" strike="noStrike" cap="none" normalizeH="0" baseline="0" dirty="0" smtClean="0">
                          <a:ln>
                            <a:noFill/>
                          </a:ln>
                          <a:solidFill>
                            <a:schemeClr val="tx1"/>
                          </a:solidFill>
                          <a:effectLst/>
                          <a:latin typeface="Calibri" pitchFamily="34" charset="0"/>
                        </a:rPr>
                        <a:t>6.c</a:t>
                      </a:r>
                      <a:endParaRPr kumimoji="0" lang="el-GR" sz="1400" b="1" i="0" u="none" strike="noStrike" cap="none" normalizeH="0" baseline="0" dirty="0" smtClean="0">
                        <a:ln>
                          <a:noFill/>
                        </a:ln>
                        <a:solidFill>
                          <a:schemeClr val="tx1"/>
                        </a:solidFill>
                        <a:effectLst/>
                        <a:latin typeface="Calibri" pitchFamily="34" charset="0"/>
                      </a:endParaRP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6.c.2: Συμπλήρωση  αρχαιολογικών μουσείων Περιφέρειας Κρήτης</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5.500.000,00</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0" lang="el-GR" sz="1400" b="0" i="0" u="none" strike="noStrike" cap="none" normalizeH="0" baseline="0" dirty="0" smtClean="0">
                          <a:ln>
                            <a:noFill/>
                          </a:ln>
                          <a:solidFill>
                            <a:schemeClr val="tx1"/>
                          </a:solidFill>
                          <a:effectLst/>
                          <a:latin typeface="Calibri" pitchFamily="34" charset="0"/>
                        </a:rPr>
                        <a:t>ΑΜΕΣΗ</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327038">
                <a:tc vMerge="1">
                  <a:txBody>
                    <a:bodyPr/>
                    <a:lstStyle/>
                    <a:p>
                      <a:endParaRPr lang="el-GR"/>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6.c.3: Προστασία και ανάδειξη της πολιτιστικής κληρονομιάς Περιφέρειας Κρήτης</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6.000.000,00</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0" lang="el-GR" sz="1400" b="0" i="0" u="none" strike="noStrike" cap="none" normalizeH="0" baseline="0" dirty="0" smtClean="0">
                          <a:ln>
                            <a:noFill/>
                          </a:ln>
                          <a:solidFill>
                            <a:schemeClr val="tx1"/>
                          </a:solidFill>
                          <a:effectLst/>
                          <a:latin typeface="Calibri" pitchFamily="34" charset="0"/>
                        </a:rPr>
                        <a:t>ΑΜΕΣΗ</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327038">
                <a:tc v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l-GR" sz="1400" b="0" i="0" u="none" strike="noStrike" cap="none" normalizeH="0" baseline="0" dirty="0" smtClean="0">
                        <a:ln>
                          <a:noFill/>
                        </a:ln>
                        <a:solidFill>
                          <a:schemeClr val="tx1"/>
                        </a:solidFill>
                        <a:effectLst/>
                        <a:latin typeface="Calibri"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6.c.4: Ενίσχυση δράσεων τουριστικής προβολής</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4.000.000,00</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0" lang="el-GR" sz="1400" b="0" i="0" u="none" strike="noStrike" cap="none" normalizeH="0" baseline="0" dirty="0" smtClean="0">
                          <a:ln>
                            <a:noFill/>
                          </a:ln>
                          <a:solidFill>
                            <a:schemeClr val="tx1"/>
                          </a:solidFill>
                          <a:effectLst/>
                          <a:latin typeface="Calibri" pitchFamily="34" charset="0"/>
                        </a:rPr>
                        <a:t>ΑΜΕΣΗ</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5377">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400" b="1" i="0" u="none" strike="noStrike" cap="none" normalizeH="0" baseline="0" dirty="0" smtClean="0">
                          <a:ln>
                            <a:noFill/>
                          </a:ln>
                          <a:solidFill>
                            <a:schemeClr val="tx1"/>
                          </a:solidFill>
                          <a:effectLst/>
                          <a:latin typeface="Calibri" pitchFamily="34" charset="0"/>
                        </a:rPr>
                        <a:t>6.d</a:t>
                      </a:r>
                      <a:endParaRPr kumimoji="0" lang="el-GR" sz="1400" b="1" i="0" u="none" strike="noStrike" cap="none" normalizeH="0" baseline="0" dirty="0" smtClean="0">
                        <a:ln>
                          <a:noFill/>
                        </a:ln>
                        <a:solidFill>
                          <a:schemeClr val="tx1"/>
                        </a:solidFill>
                        <a:effectLst/>
                        <a:latin typeface="Calibri" pitchFamily="34" charset="0"/>
                      </a:endParaRP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6.d.1: Ενίσχυση και ανάδειξη </a:t>
                      </a:r>
                      <a:r>
                        <a:rPr kumimoji="0" lang="el-GR" sz="1400" b="0" i="0" u="none" strike="noStrike" cap="none" normalizeH="0" baseline="0" dirty="0" err="1" smtClean="0">
                          <a:ln>
                            <a:noFill/>
                          </a:ln>
                          <a:solidFill>
                            <a:schemeClr val="tx1"/>
                          </a:solidFill>
                          <a:effectLst/>
                          <a:latin typeface="Calibri" pitchFamily="34" charset="0"/>
                        </a:rPr>
                        <a:t>οικοτόπων</a:t>
                      </a:r>
                      <a:r>
                        <a:rPr kumimoji="0" lang="el-GR" sz="1400" b="0" i="0" u="none" strike="noStrike" cap="none" normalizeH="0" baseline="0" dirty="0" smtClean="0">
                          <a:ln>
                            <a:noFill/>
                          </a:ln>
                          <a:solidFill>
                            <a:schemeClr val="tx1"/>
                          </a:solidFill>
                          <a:effectLst/>
                          <a:latin typeface="Calibri" pitchFamily="34" charset="0"/>
                        </a:rPr>
                        <a:t> και της βιοποικιλότητας της Κρήτης</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2.000.000,00</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ΣΥΓΚΡΙΤΙΚΗ</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27283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400" b="1" i="0" u="none" strike="noStrike" cap="none" normalizeH="0" baseline="0" dirty="0" smtClean="0">
                          <a:ln>
                            <a:noFill/>
                          </a:ln>
                          <a:solidFill>
                            <a:schemeClr val="tx1"/>
                          </a:solidFill>
                          <a:effectLst/>
                          <a:latin typeface="Calibri" pitchFamily="34" charset="0"/>
                        </a:rPr>
                        <a:t>6.e</a:t>
                      </a:r>
                      <a:endParaRPr kumimoji="0" lang="el-GR" sz="1400" b="1" i="0" u="none" strike="noStrike" cap="none" normalizeH="0" baseline="0" dirty="0" smtClean="0">
                        <a:ln>
                          <a:noFill/>
                        </a:ln>
                        <a:solidFill>
                          <a:schemeClr val="tx1"/>
                        </a:solidFill>
                        <a:effectLst/>
                        <a:latin typeface="Calibri" pitchFamily="34" charset="0"/>
                      </a:endParaRP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6.e.1: Βελτίωση - αναβάθμιση αστικού περιβάλλοντος</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Calibri" pitchFamily="34" charset="0"/>
                        </a:rPr>
                        <a:t>3.000.000,00</a:t>
                      </a:r>
                      <a:endParaRPr kumimoji="0" lang="el-GR" sz="1400" b="0" i="0" u="none" strike="noStrike" cap="none" normalizeH="0" baseline="0" dirty="0" smtClean="0">
                        <a:ln>
                          <a:noFill/>
                        </a:ln>
                        <a:solidFill>
                          <a:schemeClr val="tx1"/>
                        </a:solidFill>
                        <a:effectLst/>
                        <a:latin typeface="Calibri" pitchFamily="34" charset="0"/>
                      </a:endParaRP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0" lang="el-GR" sz="1400" b="0" i="0" u="none" strike="noStrike" cap="none" normalizeH="0" baseline="0" dirty="0" smtClean="0">
                          <a:ln>
                            <a:noFill/>
                          </a:ln>
                          <a:solidFill>
                            <a:schemeClr val="tx1"/>
                          </a:solidFill>
                          <a:effectLst/>
                          <a:latin typeface="Calibri" pitchFamily="34" charset="0"/>
                        </a:rPr>
                        <a:t>ΣΥΓΚΡΙΤΙΚΗ</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32703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400" b="1" i="0" u="none" strike="noStrike" cap="none" normalizeH="0" baseline="0" dirty="0" smtClean="0">
                          <a:ln>
                            <a:noFill/>
                          </a:ln>
                          <a:solidFill>
                            <a:schemeClr val="tx1"/>
                          </a:solidFill>
                          <a:effectLst/>
                          <a:latin typeface="Calibri" pitchFamily="34" charset="0"/>
                        </a:rPr>
                        <a:t>7.b</a:t>
                      </a:r>
                      <a:endParaRPr kumimoji="0" lang="el-GR" sz="1400" b="1" i="0" u="none" strike="noStrike" cap="none" normalizeH="0" baseline="0" dirty="0" smtClean="0">
                        <a:ln>
                          <a:noFill/>
                        </a:ln>
                        <a:solidFill>
                          <a:schemeClr val="tx1"/>
                        </a:solidFill>
                        <a:effectLst/>
                        <a:latin typeface="Calibri" pitchFamily="34" charset="0"/>
                      </a:endParaRP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0" lang="el-GR" sz="1400" b="0" i="0" u="none" strike="noStrike" cap="none" normalizeH="0" baseline="0" dirty="0" smtClean="0">
                          <a:ln>
                            <a:noFill/>
                          </a:ln>
                          <a:solidFill>
                            <a:schemeClr val="tx1"/>
                          </a:solidFill>
                          <a:effectLst/>
                          <a:latin typeface="Calibri" pitchFamily="34" charset="0"/>
                        </a:rPr>
                        <a:t>7.b.2: Υποδομές βελτίωσης της οδικής ασφάλειας στην Περιφέρεια Κρήτης</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el-GR" sz="1300" b="0" i="0" u="none" strike="noStrike" cap="none" normalizeH="0" baseline="0" dirty="0" smtClean="0">
                          <a:ln>
                            <a:noFill/>
                          </a:ln>
                          <a:solidFill>
                            <a:schemeClr val="tx1"/>
                          </a:solidFill>
                          <a:effectLst/>
                          <a:latin typeface="Calibri" pitchFamily="34" charset="0"/>
                        </a:rPr>
                        <a:t>23.582.778,75</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ΑΜΕΣΗ</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689097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323850" y="476250"/>
            <a:ext cx="7354888" cy="576263"/>
          </a:xfrm>
        </p:spPr>
        <p:txBody>
          <a:bodyPr/>
          <a:lstStyle/>
          <a:p>
            <a:pPr algn="l">
              <a:lnSpc>
                <a:spcPct val="90000"/>
              </a:lnSpc>
            </a:pPr>
            <a:r>
              <a:rPr lang="el-GR" altLang="el-GR" sz="2000" b="1" dirty="0" smtClean="0">
                <a:solidFill>
                  <a:srgbClr val="003CB4"/>
                </a:solidFill>
                <a:latin typeface="Arial" charset="0"/>
              </a:rPr>
              <a:t>Νέες Δράσεις</a:t>
            </a:r>
          </a:p>
        </p:txBody>
      </p:sp>
      <p:grpSp>
        <p:nvGrpSpPr>
          <p:cNvPr id="7171" name="7 - Ομάδα"/>
          <p:cNvGrpSpPr>
            <a:grpSpLocks/>
          </p:cNvGrpSpPr>
          <p:nvPr/>
        </p:nvGrpSpPr>
        <p:grpSpPr bwMode="auto">
          <a:xfrm>
            <a:off x="755650" y="6165850"/>
            <a:ext cx="7777163" cy="647700"/>
            <a:chOff x="755576" y="6093296"/>
            <a:chExt cx="7776864" cy="647492"/>
          </a:xfrm>
        </p:grpSpPr>
        <p:pic>
          <p:nvPicPr>
            <p:cNvPr id="724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6093296"/>
              <a:ext cx="720080" cy="46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50" name="Εικόνα 1" descr="espa1420_logo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6093296"/>
              <a:ext cx="936104" cy="533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51" name="11 - Ορθογώνιο"/>
            <p:cNvSpPr>
              <a:spLocks noChangeArrowheads="1"/>
            </p:cNvSpPr>
            <p:nvPr/>
          </p:nvSpPr>
          <p:spPr bwMode="auto">
            <a:xfrm>
              <a:off x="755576" y="6525344"/>
              <a:ext cx="15999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l-GR" sz="800" b="1"/>
                <a:t>Ευρωπαϊκή Ένωση</a:t>
              </a:r>
              <a:endParaRPr lang="el-GR" altLang="el-GR" sz="800"/>
            </a:p>
          </p:txBody>
        </p:sp>
      </p:grpSp>
      <p:grpSp>
        <p:nvGrpSpPr>
          <p:cNvPr id="7172" name="12 - Ομάδα"/>
          <p:cNvGrpSpPr>
            <a:grpSpLocks/>
          </p:cNvGrpSpPr>
          <p:nvPr/>
        </p:nvGrpSpPr>
        <p:grpSpPr bwMode="auto">
          <a:xfrm>
            <a:off x="6732588" y="166688"/>
            <a:ext cx="2155825" cy="669925"/>
            <a:chOff x="6732240" y="188640"/>
            <a:chExt cx="2155434" cy="669465"/>
          </a:xfrm>
        </p:grpSpPr>
        <p:pic>
          <p:nvPicPr>
            <p:cNvPr id="7246" name="13 - Εικόνα" descr="NEW_LOGO_pep.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64288" y="332656"/>
              <a:ext cx="1723386" cy="52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47" name="Text Box 7"/>
            <p:cNvSpPr txBox="1">
              <a:spLocks noChangeArrowheads="1"/>
            </p:cNvSpPr>
            <p:nvPr/>
          </p:nvSpPr>
          <p:spPr bwMode="auto">
            <a:xfrm>
              <a:off x="6732240" y="188640"/>
              <a:ext cx="20162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lgn="ctr" eaLnBrk="1" hangingPunct="1">
                <a:spcAft>
                  <a:spcPts val="1000"/>
                </a:spcAft>
              </a:pPr>
              <a:r>
                <a:rPr lang="el-GR" altLang="el-GR" sz="1200" b="1">
                  <a:solidFill>
                    <a:srgbClr val="808080"/>
                  </a:solidFill>
                  <a:latin typeface="Calibri" pitchFamily="34" charset="0"/>
                </a:rPr>
                <a:t>ΠΕΡΙΦΕΡΕΙΑ ΚΡΗΤΗΣ</a:t>
              </a:r>
              <a:endParaRPr lang="el-GR" altLang="el-GR" sz="1200"/>
            </a:p>
          </p:txBody>
        </p:sp>
      </p:grpSp>
      <p:graphicFrame>
        <p:nvGraphicFramePr>
          <p:cNvPr id="47116" name="Group 12"/>
          <p:cNvGraphicFramePr>
            <a:graphicFrameLocks noGrp="1"/>
          </p:cNvGraphicFramePr>
          <p:nvPr>
            <p:ph idx="1"/>
            <p:extLst>
              <p:ext uri="{D42A27DB-BD31-4B8C-83A1-F6EECF244321}">
                <p14:modId xmlns:p14="http://schemas.microsoft.com/office/powerpoint/2010/main" val="1357826150"/>
              </p:ext>
            </p:extLst>
          </p:nvPr>
        </p:nvGraphicFramePr>
        <p:xfrm>
          <a:off x="395537" y="1052736"/>
          <a:ext cx="8353640" cy="3662764"/>
        </p:xfrm>
        <a:graphic>
          <a:graphicData uri="http://schemas.openxmlformats.org/drawingml/2006/table">
            <a:tbl>
              <a:tblPr/>
              <a:tblGrid>
                <a:gridCol w="862926"/>
                <a:gridCol w="4897713"/>
                <a:gridCol w="1241362"/>
                <a:gridCol w="1351639"/>
              </a:tblGrid>
              <a:tr h="541913">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l-GR" sz="1400" b="1" i="0" u="none" strike="noStrike" cap="none" normalizeH="0" baseline="0" dirty="0" err="1" smtClean="0">
                          <a:ln>
                            <a:noFill/>
                          </a:ln>
                          <a:solidFill>
                            <a:schemeClr val="bg1"/>
                          </a:solidFill>
                          <a:effectLst/>
                          <a:latin typeface="Calibri" pitchFamily="34" charset="0"/>
                        </a:rPr>
                        <a:t>Επενδ</a:t>
                      </a:r>
                      <a:r>
                        <a:rPr kumimoji="0" lang="el-GR" sz="1400" b="1" i="0" u="none" strike="noStrike" cap="none" normalizeH="0" baseline="0" dirty="0" smtClean="0">
                          <a:ln>
                            <a:noFill/>
                          </a:ln>
                          <a:solidFill>
                            <a:schemeClr val="bg1"/>
                          </a:solidFill>
                          <a:effectLst/>
                          <a:latin typeface="Calibri" pitchFamily="34" charset="0"/>
                        </a:rPr>
                        <a:t>. </a:t>
                      </a:r>
                      <a:r>
                        <a:rPr kumimoji="0" lang="el-GR" sz="1400" b="1" i="0" u="none" strike="noStrike" cap="none" normalizeH="0" baseline="0" dirty="0" err="1" smtClean="0">
                          <a:ln>
                            <a:noFill/>
                          </a:ln>
                          <a:solidFill>
                            <a:schemeClr val="bg1"/>
                          </a:solidFill>
                          <a:effectLst/>
                          <a:latin typeface="Calibri" pitchFamily="34" charset="0"/>
                        </a:rPr>
                        <a:t>Προτερ</a:t>
                      </a:r>
                      <a:r>
                        <a:rPr kumimoji="0" lang="el-GR" sz="1400" b="1" i="0" u="none" strike="noStrike" cap="none" normalizeH="0" baseline="0" dirty="0" smtClean="0">
                          <a:ln>
                            <a:noFill/>
                          </a:ln>
                          <a:solidFill>
                            <a:schemeClr val="bg1"/>
                          </a:solidFill>
                          <a:effectLst/>
                          <a:latin typeface="Calibri" pitchFamily="34" charset="0"/>
                        </a:rPr>
                        <a:t>.</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l-GR" sz="1400" b="1" i="0" u="none" strike="noStrike" cap="none" normalizeH="0" baseline="0" dirty="0" smtClean="0">
                          <a:ln>
                            <a:noFill/>
                          </a:ln>
                          <a:solidFill>
                            <a:schemeClr val="bg1"/>
                          </a:solidFill>
                          <a:effectLst/>
                          <a:latin typeface="Calibri" pitchFamily="34" charset="0"/>
                        </a:rPr>
                        <a:t>Δράση</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l-GR" sz="1400" b="1" i="0" u="none" strike="noStrike" cap="none" normalizeH="0" baseline="0" dirty="0" smtClean="0">
                          <a:ln>
                            <a:noFill/>
                          </a:ln>
                          <a:solidFill>
                            <a:schemeClr val="bg1"/>
                          </a:solidFill>
                          <a:effectLst/>
                          <a:latin typeface="Calibri" pitchFamily="34" charset="0"/>
                        </a:rPr>
                        <a:t>Π/Υ</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l-GR" sz="1400" b="1" i="0" u="none" strike="noStrike" cap="none" normalizeH="0" baseline="0" smtClean="0">
                          <a:ln>
                            <a:noFill/>
                          </a:ln>
                          <a:solidFill>
                            <a:schemeClr val="bg1"/>
                          </a:solidFill>
                          <a:effectLst/>
                          <a:latin typeface="Calibri" pitchFamily="34" charset="0"/>
                        </a:rPr>
                        <a:t>Διαδικασία Αξιολόγησης</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610215">
                <a:tc rowSpan="3">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400" b="1" i="0" u="none" strike="noStrike" cap="none" normalizeH="0" baseline="0" dirty="0" smtClean="0">
                          <a:ln>
                            <a:noFill/>
                          </a:ln>
                          <a:solidFill>
                            <a:schemeClr val="tx1"/>
                          </a:solidFill>
                          <a:effectLst/>
                          <a:latin typeface="Calibri" pitchFamily="34" charset="0"/>
                        </a:rPr>
                        <a:t>9.a</a:t>
                      </a:r>
                      <a:endParaRPr kumimoji="0" lang="el-GR" sz="1400" b="1" i="0" u="none" strike="noStrike" cap="none" normalizeH="0" baseline="0" dirty="0" smtClean="0">
                        <a:ln>
                          <a:noFill/>
                        </a:ln>
                        <a:solidFill>
                          <a:schemeClr val="tx1"/>
                        </a:solidFill>
                        <a:effectLst/>
                        <a:latin typeface="Calibri" pitchFamily="34" charset="0"/>
                      </a:endParaRP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9.a.4: Συμπλήρωση - αναβάθμιση Κοινωνικών Υποδομών στην Περιφέρεια Κρήτης</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2.336.103,75</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ΣΥΓΚΡΙΤΙΚΗ</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668131">
                <a:tc v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l-GR" sz="1400" b="1" i="0" u="none" strike="noStrike" cap="none" normalizeH="0" baseline="0" dirty="0" smtClean="0">
                        <a:ln>
                          <a:noFill/>
                        </a:ln>
                        <a:solidFill>
                          <a:schemeClr val="tx1"/>
                        </a:solidFill>
                        <a:effectLst/>
                        <a:latin typeface="Calibri" pitchFamily="34" charset="0"/>
                      </a:endParaRP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9.a.5: Συμπλήρωση – αναβάθμιση υποδομών φροντίδας και φιλοξενίας παιδιών</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700.000,00</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ΑΜΕΣΗ</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r>
              <a:tr h="510023">
                <a:tc v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l-GR" sz="1400" b="1" i="0" u="none" strike="noStrike" cap="none" normalizeH="0" baseline="0" dirty="0" smtClean="0">
                        <a:ln>
                          <a:noFill/>
                        </a:ln>
                        <a:solidFill>
                          <a:schemeClr val="tx1"/>
                        </a:solidFill>
                        <a:effectLst/>
                        <a:latin typeface="Calibri" pitchFamily="34" charset="0"/>
                      </a:endParaRP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Calibri" pitchFamily="34" charset="0"/>
                        </a:rPr>
                        <a:t>9.a.6: </a:t>
                      </a:r>
                      <a:r>
                        <a:rPr kumimoji="0" lang="el-GR" sz="1400" b="0" i="0" u="none" strike="noStrike" cap="none" normalizeH="0" baseline="0" dirty="0" smtClean="0">
                          <a:ln>
                            <a:noFill/>
                          </a:ln>
                          <a:solidFill>
                            <a:schemeClr val="tx1"/>
                          </a:solidFill>
                          <a:effectLst/>
                          <a:latin typeface="Calibri" pitchFamily="34" charset="0"/>
                        </a:rPr>
                        <a:t>Υποδομές πρωτοβάθμιας υγείας</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1.700.000,00</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ΑΜΕΣΗ</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r>
              <a:tr h="709291">
                <a:tc row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400" b="1" i="0" u="none" strike="noStrike" cap="none" normalizeH="0" baseline="0" dirty="0" smtClean="0">
                          <a:ln>
                            <a:noFill/>
                          </a:ln>
                          <a:solidFill>
                            <a:schemeClr val="tx1"/>
                          </a:solidFill>
                          <a:effectLst/>
                          <a:latin typeface="Calibri" pitchFamily="34" charset="0"/>
                        </a:rPr>
                        <a:t>10.a</a:t>
                      </a:r>
                      <a:endParaRPr kumimoji="0" lang="el-GR" sz="1400" b="1" i="0" u="none" strike="noStrike" cap="none" normalizeH="0" baseline="0" dirty="0" smtClean="0">
                        <a:ln>
                          <a:noFill/>
                        </a:ln>
                        <a:solidFill>
                          <a:schemeClr val="tx1"/>
                        </a:solidFill>
                        <a:effectLst/>
                        <a:latin typeface="Calibri" pitchFamily="34" charset="0"/>
                      </a:endParaRP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10.a.2: Συμπλήρωση - αναβάθμιση εξοπλισμού υποδομών τριτοβάθμιας εκπαίδευσης</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5.000.000,00</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ΑΜΕΣΗ</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623191">
                <a:tc v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l-GR" sz="1400" b="0" i="0" u="none" strike="noStrike" cap="none" normalizeH="0" baseline="0" dirty="0" smtClean="0">
                        <a:ln>
                          <a:noFill/>
                        </a:ln>
                        <a:solidFill>
                          <a:schemeClr val="tx1"/>
                        </a:solidFill>
                        <a:effectLst/>
                        <a:latin typeface="Calibri" pitchFamily="34" charset="0"/>
                      </a:endParaRP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10.</a:t>
                      </a:r>
                      <a:r>
                        <a:rPr kumimoji="0" lang="en-US" sz="1400" b="0" i="0" u="none" strike="noStrike" cap="none" normalizeH="0" baseline="0" dirty="0" smtClean="0">
                          <a:ln>
                            <a:noFill/>
                          </a:ln>
                          <a:solidFill>
                            <a:schemeClr val="tx1"/>
                          </a:solidFill>
                          <a:effectLst/>
                          <a:latin typeface="Calibri" pitchFamily="34" charset="0"/>
                        </a:rPr>
                        <a:t>a</a:t>
                      </a:r>
                      <a:r>
                        <a:rPr kumimoji="0" lang="el-GR" sz="1400" b="0" i="0" u="none" strike="noStrike" cap="none" normalizeH="0" baseline="0" dirty="0" smtClean="0">
                          <a:ln>
                            <a:noFill/>
                          </a:ln>
                          <a:solidFill>
                            <a:schemeClr val="tx1"/>
                          </a:solidFill>
                          <a:effectLst/>
                          <a:latin typeface="Calibri" pitchFamily="34" charset="0"/>
                        </a:rPr>
                        <a:t>.3: Συμπλήρωση - αναβάθμιση υποδομών δευτεροβάθμιας εκπαίδευσης</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3.500.000,00</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l-GR" sz="1400" b="0" i="0" u="none" strike="noStrike" cap="none" normalizeH="0" baseline="0" dirty="0" smtClean="0">
                          <a:ln>
                            <a:noFill/>
                          </a:ln>
                          <a:solidFill>
                            <a:schemeClr val="tx1"/>
                          </a:solidFill>
                          <a:effectLst/>
                          <a:latin typeface="Calibri" pitchFamily="34" charset="0"/>
                        </a:rPr>
                        <a:t>ΑΜΕΣΗ</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r>
            </a:tbl>
          </a:graphicData>
        </a:graphic>
      </p:graphicFrame>
      <p:sp>
        <p:nvSpPr>
          <p:cNvPr id="6" name="TextBox 5"/>
          <p:cNvSpPr txBox="1"/>
          <p:nvPr/>
        </p:nvSpPr>
        <p:spPr>
          <a:xfrm>
            <a:off x="1403741" y="5085184"/>
            <a:ext cx="6336611" cy="523220"/>
          </a:xfrm>
          <a:prstGeom prst="rect">
            <a:avLst/>
          </a:prstGeom>
          <a:solidFill>
            <a:schemeClr val="accent2">
              <a:lumMod val="60000"/>
              <a:lumOff val="40000"/>
            </a:schemeClr>
          </a:solidFill>
        </p:spPr>
        <p:txBody>
          <a:bodyPr wrap="square" rtlCol="0">
            <a:spAutoFit/>
          </a:bodyPr>
          <a:lstStyle/>
          <a:p>
            <a:pPr algn="ctr"/>
            <a:r>
              <a:rPr lang="el-GR" sz="2800" b="1" dirty="0" smtClean="0">
                <a:effectLst>
                  <a:outerShdw blurRad="38100" dist="38100" dir="2700000" algn="tl">
                    <a:srgbClr val="000000">
                      <a:alpha val="43137"/>
                    </a:srgbClr>
                  </a:outerShdw>
                </a:effectLst>
              </a:rPr>
              <a:t>1</a:t>
            </a:r>
            <a:r>
              <a:rPr lang="en-US" sz="2800" b="1" dirty="0" smtClean="0">
                <a:effectLst>
                  <a:outerShdw blurRad="38100" dist="38100" dir="2700000" algn="tl">
                    <a:srgbClr val="000000">
                      <a:alpha val="43137"/>
                    </a:srgbClr>
                  </a:outerShdw>
                </a:effectLst>
              </a:rPr>
              <a:t>0</a:t>
            </a:r>
            <a:r>
              <a:rPr lang="el-GR" sz="2800" b="1" dirty="0" smtClean="0">
                <a:effectLst>
                  <a:outerShdw blurRad="38100" dist="38100" dir="2700000" algn="tl">
                    <a:srgbClr val="000000">
                      <a:alpha val="43137"/>
                    </a:srgbClr>
                  </a:outerShdw>
                </a:effectLst>
              </a:rPr>
              <a:t> </a:t>
            </a:r>
            <a:r>
              <a:rPr lang="el-GR" sz="2800" b="1" dirty="0" smtClean="0">
                <a:effectLst>
                  <a:outerShdw blurRad="38100" dist="38100" dir="2700000" algn="tl">
                    <a:srgbClr val="000000">
                      <a:alpha val="43137"/>
                    </a:srgbClr>
                  </a:outerShdw>
                </a:effectLst>
              </a:rPr>
              <a:t>Προσκλήσεις – </a:t>
            </a:r>
            <a:r>
              <a:rPr lang="el-GR" sz="2800" b="1" dirty="0" smtClean="0">
                <a:effectLst>
                  <a:outerShdw blurRad="38100" dist="38100" dir="2700000" algn="tl">
                    <a:srgbClr val="000000">
                      <a:alpha val="43137"/>
                    </a:srgbClr>
                  </a:outerShdw>
                </a:effectLst>
              </a:rPr>
              <a:t>3</a:t>
            </a:r>
            <a:r>
              <a:rPr lang="en-US" sz="2800" b="1" dirty="0" smtClean="0">
                <a:effectLst>
                  <a:outerShdw blurRad="38100" dist="38100" dir="2700000" algn="tl">
                    <a:srgbClr val="000000">
                      <a:alpha val="43137"/>
                    </a:srgbClr>
                  </a:outerShdw>
                </a:effectLst>
              </a:rPr>
              <a:t>3</a:t>
            </a:r>
            <a:r>
              <a:rPr lang="el-GR" sz="2800" b="1" dirty="0" smtClean="0">
                <a:effectLst>
                  <a:outerShdw blurRad="38100" dist="38100" dir="2700000" algn="tl">
                    <a:srgbClr val="000000">
                      <a:alpha val="43137"/>
                    </a:srgbClr>
                  </a:outerShdw>
                </a:effectLst>
              </a:rPr>
              <a:t>.400.892,50 </a:t>
            </a:r>
            <a:r>
              <a:rPr lang="el-GR" sz="2800" b="1" dirty="0" smtClean="0">
                <a:effectLst>
                  <a:outerShdw blurRad="38100" dist="38100" dir="2700000" algn="tl">
                    <a:srgbClr val="000000">
                      <a:alpha val="43137"/>
                    </a:srgbClr>
                  </a:outerShdw>
                </a:effectLst>
              </a:rPr>
              <a:t>€</a:t>
            </a:r>
            <a:endParaRPr lang="el-GR"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058240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7 - Ομάδα"/>
          <p:cNvGrpSpPr>
            <a:grpSpLocks/>
          </p:cNvGrpSpPr>
          <p:nvPr/>
        </p:nvGrpSpPr>
        <p:grpSpPr bwMode="auto">
          <a:xfrm>
            <a:off x="755650" y="6165850"/>
            <a:ext cx="7777163" cy="647700"/>
            <a:chOff x="755576" y="6093296"/>
            <a:chExt cx="7776864" cy="647492"/>
          </a:xfrm>
        </p:grpSpPr>
        <p:pic>
          <p:nvPicPr>
            <p:cNvPr id="513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6093296"/>
              <a:ext cx="720080" cy="46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Εικόνα 1" descr="espa1420_logo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6093296"/>
              <a:ext cx="936104" cy="533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5" name="11 - Ορθογώνιο"/>
            <p:cNvSpPr>
              <a:spLocks noChangeArrowheads="1"/>
            </p:cNvSpPr>
            <p:nvPr/>
          </p:nvSpPr>
          <p:spPr bwMode="auto">
            <a:xfrm>
              <a:off x="755576" y="6525344"/>
              <a:ext cx="15999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l-GR" sz="800" b="1"/>
                <a:t>Ευρωπαϊκή Ένωση</a:t>
              </a:r>
              <a:endParaRPr lang="el-GR" altLang="el-GR" sz="800"/>
            </a:p>
          </p:txBody>
        </p:sp>
      </p:grpSp>
      <p:grpSp>
        <p:nvGrpSpPr>
          <p:cNvPr id="5123" name="12 - Ομάδα"/>
          <p:cNvGrpSpPr>
            <a:grpSpLocks/>
          </p:cNvGrpSpPr>
          <p:nvPr/>
        </p:nvGrpSpPr>
        <p:grpSpPr bwMode="auto">
          <a:xfrm>
            <a:off x="6991610" y="75585"/>
            <a:ext cx="2155825" cy="669925"/>
            <a:chOff x="6732240" y="188640"/>
            <a:chExt cx="2155434" cy="669465"/>
          </a:xfrm>
        </p:grpSpPr>
        <p:pic>
          <p:nvPicPr>
            <p:cNvPr id="5130" name="13 - Εικόνα" descr="NEW_LOGO_pep.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64288" y="332656"/>
              <a:ext cx="1723386" cy="52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Text Box 7"/>
            <p:cNvSpPr txBox="1">
              <a:spLocks noChangeArrowheads="1"/>
            </p:cNvSpPr>
            <p:nvPr/>
          </p:nvSpPr>
          <p:spPr bwMode="auto">
            <a:xfrm>
              <a:off x="6732240" y="188640"/>
              <a:ext cx="20162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lgn="ctr" eaLnBrk="1" hangingPunct="1">
                <a:spcAft>
                  <a:spcPts val="1000"/>
                </a:spcAft>
              </a:pPr>
              <a:r>
                <a:rPr lang="el-GR" altLang="el-GR" sz="1200" b="1" dirty="0">
                  <a:solidFill>
                    <a:srgbClr val="808080"/>
                  </a:solidFill>
                  <a:latin typeface="Calibri" pitchFamily="34" charset="0"/>
                </a:rPr>
                <a:t>ΠΕΡΙΦΕΡΕΙΑ ΚΡΗΤΗΣ</a:t>
              </a:r>
              <a:endParaRPr lang="el-GR" altLang="el-GR" sz="1200" dirty="0"/>
            </a:p>
          </p:txBody>
        </p:sp>
      </p:grpSp>
      <p:sp>
        <p:nvSpPr>
          <p:cNvPr id="11" name="10 - Στρογγυλεμένο ορθογώνιο"/>
          <p:cNvSpPr/>
          <p:nvPr/>
        </p:nvSpPr>
        <p:spPr>
          <a:xfrm>
            <a:off x="323850" y="1340768"/>
            <a:ext cx="8424863" cy="302485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l-GR" b="1" u="sng" dirty="0">
                <a:solidFill>
                  <a:schemeClr val="tx1"/>
                </a:solidFill>
              </a:rPr>
              <a:t>Περιγραφή</a:t>
            </a:r>
            <a:r>
              <a:rPr lang="el-GR" dirty="0">
                <a:solidFill>
                  <a:schemeClr val="tx1"/>
                </a:solidFill>
              </a:rPr>
              <a:t> : </a:t>
            </a:r>
            <a:r>
              <a:rPr lang="el-GR" dirty="0" smtClean="0">
                <a:solidFill>
                  <a:schemeClr val="tx1"/>
                </a:solidFill>
              </a:rPr>
              <a:t>Προβλέπεται η  </a:t>
            </a:r>
            <a:r>
              <a:rPr lang="el-GR" dirty="0">
                <a:solidFill>
                  <a:schemeClr val="tx1"/>
                </a:solidFill>
              </a:rPr>
              <a:t>ενεργειακή αναβάθμιση των </a:t>
            </a:r>
            <a:r>
              <a:rPr lang="el-GR" b="1" dirty="0" err="1">
                <a:solidFill>
                  <a:schemeClr val="tx1"/>
                </a:solidFill>
              </a:rPr>
              <a:t>ενεργοβόρων</a:t>
            </a:r>
            <a:r>
              <a:rPr lang="el-GR" b="1" dirty="0">
                <a:solidFill>
                  <a:schemeClr val="tx1"/>
                </a:solidFill>
              </a:rPr>
              <a:t> δημόσιων κτιρίων (εκτός των κτιρίων της Γενικής Κυβέρνησης</a:t>
            </a:r>
            <a:r>
              <a:rPr lang="el-GR" b="1" dirty="0" smtClean="0">
                <a:solidFill>
                  <a:schemeClr val="tx1"/>
                </a:solidFill>
              </a:rPr>
              <a:t>). </a:t>
            </a:r>
            <a:r>
              <a:rPr lang="el-GR" dirty="0" smtClean="0">
                <a:solidFill>
                  <a:schemeClr val="tx1"/>
                </a:solidFill>
              </a:rPr>
              <a:t>Αφορά </a:t>
            </a:r>
            <a:r>
              <a:rPr lang="el-GR" dirty="0">
                <a:solidFill>
                  <a:schemeClr val="tx1"/>
                </a:solidFill>
              </a:rPr>
              <a:t>ενδεικτικά σε παρεμβάσεις στο κέλυφος των κτιρίων (θερμομόνωση), αντικατάσταση κουφωμάτων, αντικατάσταση συστημάτων ψύξης – θέρμανσης, </a:t>
            </a:r>
            <a:r>
              <a:rPr lang="el-GR" dirty="0" smtClean="0">
                <a:solidFill>
                  <a:schemeClr val="tx1"/>
                </a:solidFill>
              </a:rPr>
              <a:t>κλπ</a:t>
            </a:r>
            <a:r>
              <a:rPr lang="en-US" dirty="0" smtClean="0">
                <a:solidFill>
                  <a:schemeClr val="tx1"/>
                </a:solidFill>
              </a:rPr>
              <a:t>.</a:t>
            </a:r>
          </a:p>
          <a:p>
            <a:pPr algn="just">
              <a:defRPr/>
            </a:pPr>
            <a:r>
              <a:rPr lang="el-GR" dirty="0" smtClean="0">
                <a:solidFill>
                  <a:schemeClr val="tx1"/>
                </a:solidFill>
              </a:rPr>
              <a:t>Η </a:t>
            </a:r>
            <a:r>
              <a:rPr lang="el-GR" dirty="0">
                <a:solidFill>
                  <a:schemeClr val="tx1"/>
                </a:solidFill>
              </a:rPr>
              <a:t>κάλυψη του ενεργειακού στόχου θα διασφαλίζεται μέσω της διενέργειας ενεργειακής επιθεώρησης από Ενεργειακό Επιθεωρητή τόσο πριν, όσο και μετά την υλοποίηση των </a:t>
            </a:r>
            <a:r>
              <a:rPr lang="el-GR" dirty="0" smtClean="0">
                <a:solidFill>
                  <a:schemeClr val="tx1"/>
                </a:solidFill>
              </a:rPr>
              <a:t>παρεμβάσεων</a:t>
            </a:r>
            <a:r>
              <a:rPr lang="en-US" dirty="0" smtClean="0">
                <a:solidFill>
                  <a:schemeClr val="tx1"/>
                </a:solidFill>
              </a:rPr>
              <a:t>.</a:t>
            </a:r>
          </a:p>
          <a:p>
            <a:pPr algn="just">
              <a:defRPr/>
            </a:pPr>
            <a:endParaRPr lang="el-GR" dirty="0">
              <a:solidFill>
                <a:schemeClr val="tx1"/>
              </a:solidFill>
            </a:endParaRPr>
          </a:p>
          <a:p>
            <a:pPr>
              <a:spcBef>
                <a:spcPts val="600"/>
              </a:spcBef>
              <a:defRPr/>
            </a:pPr>
            <a:r>
              <a:rPr lang="el-GR" b="1" u="sng" dirty="0">
                <a:solidFill>
                  <a:schemeClr val="tx1"/>
                </a:solidFill>
              </a:rPr>
              <a:t>Ενεργοποίηση</a:t>
            </a:r>
            <a:r>
              <a:rPr lang="el-GR" dirty="0">
                <a:solidFill>
                  <a:schemeClr val="tx1"/>
                </a:solidFill>
              </a:rPr>
              <a:t> : </a:t>
            </a:r>
            <a:r>
              <a:rPr lang="en-US" dirty="0" smtClean="0">
                <a:solidFill>
                  <a:schemeClr val="tx1"/>
                </a:solidFill>
              </a:rPr>
              <a:t>A</a:t>
            </a:r>
            <a:r>
              <a:rPr lang="el-GR" dirty="0" smtClean="0">
                <a:solidFill>
                  <a:schemeClr val="tx1"/>
                </a:solidFill>
              </a:rPr>
              <a:t>’ </a:t>
            </a:r>
            <a:r>
              <a:rPr lang="el-GR" dirty="0">
                <a:solidFill>
                  <a:schemeClr val="tx1"/>
                </a:solidFill>
              </a:rPr>
              <a:t>Τρίμηνο </a:t>
            </a:r>
            <a:r>
              <a:rPr lang="el-GR" dirty="0" smtClean="0">
                <a:solidFill>
                  <a:schemeClr val="tx1"/>
                </a:solidFill>
              </a:rPr>
              <a:t>201</a:t>
            </a:r>
            <a:r>
              <a:rPr lang="en-US" dirty="0" smtClean="0">
                <a:solidFill>
                  <a:schemeClr val="tx1"/>
                </a:solidFill>
              </a:rPr>
              <a:t>7</a:t>
            </a:r>
            <a:endParaRPr lang="el-GR" dirty="0">
              <a:solidFill>
                <a:schemeClr val="tx1"/>
              </a:solidFill>
            </a:endParaRPr>
          </a:p>
        </p:txBody>
      </p:sp>
      <p:sp>
        <p:nvSpPr>
          <p:cNvPr id="12" name="11 - Στρογγυλεμένο ορθογώνιο"/>
          <p:cNvSpPr/>
          <p:nvPr/>
        </p:nvSpPr>
        <p:spPr>
          <a:xfrm>
            <a:off x="323850" y="764705"/>
            <a:ext cx="8424863" cy="5040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2000" b="1" dirty="0" smtClean="0"/>
              <a:t>4.c.1: Εξοικονόμηση ενέργειας στα δημοσία κτίρια</a:t>
            </a:r>
            <a:r>
              <a:rPr lang="en-US" sz="2000" b="1" dirty="0" smtClean="0"/>
              <a:t> - </a:t>
            </a:r>
            <a:r>
              <a:rPr lang="el-GR" sz="2000" b="1" dirty="0" smtClean="0"/>
              <a:t>ΣΥΓΚΡΙΤΙΚΗ</a:t>
            </a:r>
            <a:endParaRPr lang="el-GR" sz="2000" b="1" dirty="0"/>
          </a:p>
        </p:txBody>
      </p:sp>
      <p:sp>
        <p:nvSpPr>
          <p:cNvPr id="13" name="12 - Στρογγυλεμένο ορθογώνιο"/>
          <p:cNvSpPr/>
          <p:nvPr/>
        </p:nvSpPr>
        <p:spPr>
          <a:xfrm>
            <a:off x="323850" y="4437063"/>
            <a:ext cx="8424863" cy="79216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l-GR" b="1" u="sng" dirty="0">
                <a:solidFill>
                  <a:schemeClr val="tx1"/>
                </a:solidFill>
              </a:rPr>
              <a:t>Δικαιούχοι</a:t>
            </a:r>
            <a:r>
              <a:rPr lang="el-GR" b="1" dirty="0">
                <a:solidFill>
                  <a:schemeClr val="tx1"/>
                </a:solidFill>
              </a:rPr>
              <a:t> : </a:t>
            </a:r>
            <a:r>
              <a:rPr lang="el-GR" dirty="0">
                <a:solidFill>
                  <a:schemeClr val="tx1"/>
                </a:solidFill>
              </a:rPr>
              <a:t>Περιφέρεια Κρήτης, ΟΤΑ Α’ βαθμού, Λοιποί φορείς του Δημόσιου Τομέα</a:t>
            </a:r>
          </a:p>
        </p:txBody>
      </p:sp>
      <p:sp>
        <p:nvSpPr>
          <p:cNvPr id="14" name="13 - Στρογγυλεμένο ορθογώνιο"/>
          <p:cNvSpPr/>
          <p:nvPr/>
        </p:nvSpPr>
        <p:spPr>
          <a:xfrm>
            <a:off x="323850" y="5300663"/>
            <a:ext cx="8424863" cy="7921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l-GR" b="1" u="sng" dirty="0"/>
              <a:t>Προϋπολογισμός</a:t>
            </a:r>
            <a:r>
              <a:rPr lang="el-GR" b="1" dirty="0"/>
              <a:t> : 12.121.575,00 €</a:t>
            </a:r>
          </a:p>
        </p:txBody>
      </p:sp>
    </p:spTree>
    <p:extLst>
      <p:ext uri="{BB962C8B-B14F-4D97-AF65-F5344CB8AC3E}">
        <p14:creationId xmlns:p14="http://schemas.microsoft.com/office/powerpoint/2010/main" val="4258282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7 - Ομάδα"/>
          <p:cNvGrpSpPr>
            <a:grpSpLocks/>
          </p:cNvGrpSpPr>
          <p:nvPr/>
        </p:nvGrpSpPr>
        <p:grpSpPr bwMode="auto">
          <a:xfrm>
            <a:off x="755650" y="6165850"/>
            <a:ext cx="7777163" cy="647700"/>
            <a:chOff x="755576" y="6093296"/>
            <a:chExt cx="7776864" cy="647492"/>
          </a:xfrm>
        </p:grpSpPr>
        <p:pic>
          <p:nvPicPr>
            <p:cNvPr id="513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6093296"/>
              <a:ext cx="720080" cy="46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Εικόνα 1" descr="espa1420_logo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6093296"/>
              <a:ext cx="936104" cy="533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5" name="11 - Ορθογώνιο"/>
            <p:cNvSpPr>
              <a:spLocks noChangeArrowheads="1"/>
            </p:cNvSpPr>
            <p:nvPr/>
          </p:nvSpPr>
          <p:spPr bwMode="auto">
            <a:xfrm>
              <a:off x="755576" y="6525344"/>
              <a:ext cx="15999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l-GR" sz="800" b="1"/>
                <a:t>Ευρωπαϊκή Ένωση</a:t>
              </a:r>
              <a:endParaRPr lang="el-GR" altLang="el-GR" sz="800"/>
            </a:p>
          </p:txBody>
        </p:sp>
      </p:grpSp>
      <p:grpSp>
        <p:nvGrpSpPr>
          <p:cNvPr id="5123" name="12 - Ομάδα"/>
          <p:cNvGrpSpPr>
            <a:grpSpLocks/>
          </p:cNvGrpSpPr>
          <p:nvPr/>
        </p:nvGrpSpPr>
        <p:grpSpPr bwMode="auto">
          <a:xfrm>
            <a:off x="6985166" y="65539"/>
            <a:ext cx="2155825" cy="669925"/>
            <a:chOff x="6732240" y="188640"/>
            <a:chExt cx="2155434" cy="669465"/>
          </a:xfrm>
        </p:grpSpPr>
        <p:pic>
          <p:nvPicPr>
            <p:cNvPr id="5130" name="13 - Εικόνα" descr="NEW_LOGO_pep.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64288" y="332656"/>
              <a:ext cx="1723386" cy="52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Text Box 7"/>
            <p:cNvSpPr txBox="1">
              <a:spLocks noChangeArrowheads="1"/>
            </p:cNvSpPr>
            <p:nvPr/>
          </p:nvSpPr>
          <p:spPr bwMode="auto">
            <a:xfrm>
              <a:off x="6732240" y="188640"/>
              <a:ext cx="20162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lgn="ctr" eaLnBrk="1" hangingPunct="1">
                <a:spcAft>
                  <a:spcPts val="1000"/>
                </a:spcAft>
              </a:pPr>
              <a:r>
                <a:rPr lang="el-GR" altLang="el-GR" sz="1200" b="1" dirty="0">
                  <a:solidFill>
                    <a:srgbClr val="808080"/>
                  </a:solidFill>
                  <a:latin typeface="Calibri" pitchFamily="34" charset="0"/>
                </a:rPr>
                <a:t>ΠΕΡΙΦΕΡΕΙΑ ΚΡΗΤΗΣ</a:t>
              </a:r>
              <a:endParaRPr lang="el-GR" altLang="el-GR" sz="1200" dirty="0"/>
            </a:p>
          </p:txBody>
        </p:sp>
      </p:grpSp>
      <p:sp>
        <p:nvSpPr>
          <p:cNvPr id="11" name="10 - Στρογγυλεμένο ορθογώνιο"/>
          <p:cNvSpPr/>
          <p:nvPr/>
        </p:nvSpPr>
        <p:spPr>
          <a:xfrm>
            <a:off x="323850" y="1340768"/>
            <a:ext cx="8424863" cy="475252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ts val="300"/>
              </a:spcBef>
              <a:spcAft>
                <a:spcPts val="300"/>
              </a:spcAft>
              <a:defRPr/>
            </a:pPr>
            <a:r>
              <a:rPr lang="el-GR" b="1" u="sng" dirty="0">
                <a:solidFill>
                  <a:schemeClr val="tx1"/>
                </a:solidFill>
              </a:rPr>
              <a:t>Ενεργειακή </a:t>
            </a:r>
            <a:r>
              <a:rPr lang="el-GR" b="1" u="sng" dirty="0" smtClean="0">
                <a:solidFill>
                  <a:schemeClr val="tx1"/>
                </a:solidFill>
              </a:rPr>
              <a:t>Αποτελεσματικότητα: </a:t>
            </a:r>
            <a:r>
              <a:rPr lang="el-GR" dirty="0">
                <a:solidFill>
                  <a:schemeClr val="tx1"/>
                </a:solidFill>
              </a:rPr>
              <a:t>(εξοικονομούμενη ενέργεια</a:t>
            </a:r>
            <a:r>
              <a:rPr lang="el-GR" dirty="0" smtClean="0">
                <a:solidFill>
                  <a:schemeClr val="tx1"/>
                </a:solidFill>
              </a:rPr>
              <a:t>)</a:t>
            </a:r>
            <a:r>
              <a:rPr lang="en-US" dirty="0" smtClean="0">
                <a:solidFill>
                  <a:schemeClr val="tx1"/>
                </a:solidFill>
              </a:rPr>
              <a:t> </a:t>
            </a:r>
            <a:r>
              <a:rPr lang="el-GR" dirty="0" smtClean="0">
                <a:solidFill>
                  <a:schemeClr val="tx1"/>
                </a:solidFill>
              </a:rPr>
              <a:t>/</a:t>
            </a:r>
            <a:r>
              <a:rPr lang="en-US" dirty="0" smtClean="0">
                <a:solidFill>
                  <a:schemeClr val="tx1"/>
                </a:solidFill>
              </a:rPr>
              <a:t> </a:t>
            </a:r>
            <a:r>
              <a:rPr lang="el-GR" dirty="0" smtClean="0">
                <a:solidFill>
                  <a:schemeClr val="tx1"/>
                </a:solidFill>
              </a:rPr>
              <a:t>(</a:t>
            </a:r>
            <a:r>
              <a:rPr lang="el-GR" dirty="0">
                <a:solidFill>
                  <a:schemeClr val="tx1"/>
                </a:solidFill>
              </a:rPr>
              <a:t>μονάδα επιφάνειας</a:t>
            </a:r>
            <a:r>
              <a:rPr lang="el-GR" dirty="0" smtClean="0">
                <a:solidFill>
                  <a:schemeClr val="tx1"/>
                </a:solidFill>
              </a:rPr>
              <a:t>)</a:t>
            </a:r>
          </a:p>
          <a:p>
            <a:pPr>
              <a:spcBef>
                <a:spcPts val="300"/>
              </a:spcBef>
              <a:spcAft>
                <a:spcPts val="300"/>
              </a:spcAft>
              <a:defRPr/>
            </a:pPr>
            <a:r>
              <a:rPr lang="el-GR" b="1" u="sng" dirty="0">
                <a:solidFill>
                  <a:schemeClr val="tx1"/>
                </a:solidFill>
              </a:rPr>
              <a:t>Ενσωμάτωση τεχνολογιών ΑΠΕ για την εξυπηρέτηση ενεργειακών αναγκών του κτιρίου:</a:t>
            </a:r>
            <a:r>
              <a:rPr lang="el-GR" u="sng" dirty="0">
                <a:solidFill>
                  <a:schemeClr val="tx1"/>
                </a:solidFill>
              </a:rPr>
              <a:t> </a:t>
            </a:r>
            <a:r>
              <a:rPr lang="el-GR" dirty="0">
                <a:solidFill>
                  <a:schemeClr val="tx1"/>
                </a:solidFill>
              </a:rPr>
              <a:t>(ποσοστό εξυπηρέτησης αναγκών με ΑΠΕ) : (ποσοστό επί της συνολικής κατανάλωσης ενέργειας</a:t>
            </a:r>
            <a:r>
              <a:rPr lang="el-GR" dirty="0" smtClean="0">
                <a:solidFill>
                  <a:schemeClr val="tx1"/>
                </a:solidFill>
              </a:rPr>
              <a:t>)</a:t>
            </a:r>
          </a:p>
          <a:p>
            <a:pPr>
              <a:spcBef>
                <a:spcPts val="300"/>
              </a:spcBef>
              <a:spcAft>
                <a:spcPts val="300"/>
              </a:spcAft>
              <a:defRPr/>
            </a:pPr>
            <a:r>
              <a:rPr lang="el-GR" b="1" u="sng" dirty="0">
                <a:solidFill>
                  <a:schemeClr val="tx1"/>
                </a:solidFill>
              </a:rPr>
              <a:t>Ενεργειακή </a:t>
            </a:r>
            <a:r>
              <a:rPr lang="el-GR" b="1" u="sng" dirty="0" smtClean="0">
                <a:solidFill>
                  <a:schemeClr val="tx1"/>
                </a:solidFill>
              </a:rPr>
              <a:t>αποδοτικότητα </a:t>
            </a:r>
            <a:r>
              <a:rPr lang="el-GR" u="sng" dirty="0" smtClean="0">
                <a:solidFill>
                  <a:schemeClr val="tx1"/>
                </a:solidFill>
              </a:rPr>
              <a:t>(του </a:t>
            </a:r>
            <a:r>
              <a:rPr lang="el-GR" u="sng" dirty="0">
                <a:solidFill>
                  <a:schemeClr val="tx1"/>
                </a:solidFill>
              </a:rPr>
              <a:t>κτιρίου μετά τις </a:t>
            </a:r>
            <a:r>
              <a:rPr lang="el-GR" u="sng" dirty="0" smtClean="0">
                <a:solidFill>
                  <a:schemeClr val="tx1"/>
                </a:solidFill>
              </a:rPr>
              <a:t>παρεμβάσεις)</a:t>
            </a:r>
            <a:r>
              <a:rPr lang="el-GR" b="1" u="sng" dirty="0" smtClean="0">
                <a:solidFill>
                  <a:schemeClr val="tx1"/>
                </a:solidFill>
              </a:rPr>
              <a:t>:</a:t>
            </a:r>
            <a:r>
              <a:rPr lang="el-GR" dirty="0" smtClean="0">
                <a:solidFill>
                  <a:schemeClr val="tx1"/>
                </a:solidFill>
              </a:rPr>
              <a:t> Τουλάχιστον κτίριο </a:t>
            </a:r>
            <a:r>
              <a:rPr lang="el-GR" b="1" dirty="0">
                <a:solidFill>
                  <a:srgbClr val="FF0000"/>
                </a:solidFill>
              </a:rPr>
              <a:t>κατηγορίας </a:t>
            </a:r>
            <a:r>
              <a:rPr lang="el-GR" b="1" dirty="0" smtClean="0">
                <a:solidFill>
                  <a:srgbClr val="FF0000"/>
                </a:solidFill>
              </a:rPr>
              <a:t> Β + </a:t>
            </a:r>
            <a:r>
              <a:rPr lang="el-GR" dirty="0" smtClean="0">
                <a:solidFill>
                  <a:schemeClr val="tx1"/>
                </a:solidFill>
              </a:rPr>
              <a:t>(Α, Α+ ή κτίριο </a:t>
            </a:r>
            <a:r>
              <a:rPr lang="el-GR" dirty="0">
                <a:solidFill>
                  <a:schemeClr val="tx1"/>
                </a:solidFill>
              </a:rPr>
              <a:t>σχεδόν μηδενικής </a:t>
            </a:r>
            <a:r>
              <a:rPr lang="el-GR" dirty="0" smtClean="0">
                <a:solidFill>
                  <a:schemeClr val="tx1"/>
                </a:solidFill>
              </a:rPr>
              <a:t>κατανάλωσης)</a:t>
            </a:r>
          </a:p>
          <a:p>
            <a:pPr>
              <a:spcBef>
                <a:spcPts val="300"/>
              </a:spcBef>
              <a:spcAft>
                <a:spcPts val="300"/>
              </a:spcAft>
              <a:defRPr/>
            </a:pPr>
            <a:r>
              <a:rPr lang="el-GR" b="1" u="sng" dirty="0" smtClean="0">
                <a:solidFill>
                  <a:schemeClr val="tx1"/>
                </a:solidFill>
              </a:rPr>
              <a:t>Οικονομική ενεργειακή </a:t>
            </a:r>
            <a:r>
              <a:rPr lang="el-GR" b="1" u="sng" dirty="0">
                <a:solidFill>
                  <a:schemeClr val="tx1"/>
                </a:solidFill>
              </a:rPr>
              <a:t>αποδοτικότητα:</a:t>
            </a:r>
            <a:r>
              <a:rPr lang="el-GR" b="1" dirty="0">
                <a:solidFill>
                  <a:schemeClr val="tx1"/>
                </a:solidFill>
              </a:rPr>
              <a:t> </a:t>
            </a:r>
            <a:r>
              <a:rPr lang="el-GR" dirty="0">
                <a:solidFill>
                  <a:srgbClr val="FF0000"/>
                </a:solidFill>
              </a:rPr>
              <a:t>(συνολικό κόστος παρεμβάσεων) / (εξοικονομούμενη ενέργεια</a:t>
            </a:r>
            <a:r>
              <a:rPr lang="el-GR" dirty="0" smtClean="0">
                <a:solidFill>
                  <a:srgbClr val="FF0000"/>
                </a:solidFill>
              </a:rPr>
              <a:t>)</a:t>
            </a:r>
          </a:p>
          <a:p>
            <a:pPr>
              <a:spcBef>
                <a:spcPts val="300"/>
              </a:spcBef>
              <a:spcAft>
                <a:spcPts val="300"/>
              </a:spcAft>
              <a:defRPr/>
            </a:pPr>
            <a:r>
              <a:rPr lang="el-GR" b="1" u="sng" dirty="0">
                <a:solidFill>
                  <a:schemeClr val="tx1"/>
                </a:solidFill>
              </a:rPr>
              <a:t>Ωριμότητα </a:t>
            </a:r>
            <a:r>
              <a:rPr lang="el-GR" b="1" u="sng" dirty="0" smtClean="0">
                <a:solidFill>
                  <a:schemeClr val="tx1"/>
                </a:solidFill>
              </a:rPr>
              <a:t>πράξης: </a:t>
            </a:r>
            <a:r>
              <a:rPr lang="el-GR" dirty="0" smtClean="0">
                <a:solidFill>
                  <a:schemeClr val="tx1"/>
                </a:solidFill>
              </a:rPr>
              <a:t>Μελέτες, </a:t>
            </a:r>
            <a:r>
              <a:rPr lang="el-GR" dirty="0" err="1" smtClean="0">
                <a:solidFill>
                  <a:schemeClr val="tx1"/>
                </a:solidFill>
              </a:rPr>
              <a:t>Αδειοδοτήσεις</a:t>
            </a:r>
            <a:r>
              <a:rPr lang="el-GR" dirty="0">
                <a:solidFill>
                  <a:schemeClr val="tx1"/>
                </a:solidFill>
              </a:rPr>
              <a:t>, Σχέδιο Δράσης Ενεργειακής Απόδοσης </a:t>
            </a:r>
            <a:r>
              <a:rPr lang="el-GR" b="1" dirty="0">
                <a:solidFill>
                  <a:schemeClr val="tx1"/>
                </a:solidFill>
              </a:rPr>
              <a:t>Δημοτικών </a:t>
            </a:r>
            <a:r>
              <a:rPr lang="el-GR" b="1" dirty="0" smtClean="0">
                <a:solidFill>
                  <a:schemeClr val="tx1"/>
                </a:solidFill>
              </a:rPr>
              <a:t>Κτιρίων</a:t>
            </a:r>
            <a:r>
              <a:rPr lang="el-GR" dirty="0" smtClean="0">
                <a:solidFill>
                  <a:schemeClr val="tx1"/>
                </a:solidFill>
              </a:rPr>
              <a:t> (Ν.4342/2015 - για </a:t>
            </a:r>
            <a:r>
              <a:rPr lang="el-GR" dirty="0">
                <a:solidFill>
                  <a:schemeClr val="tx1"/>
                </a:solidFill>
              </a:rPr>
              <a:t>κτίρια ιδιοκτησίας Δήμων ή Περιφερειών), </a:t>
            </a:r>
            <a:r>
              <a:rPr lang="el-GR" dirty="0" smtClean="0">
                <a:solidFill>
                  <a:schemeClr val="tx1"/>
                </a:solidFill>
              </a:rPr>
              <a:t>Εγκατάσταση συστήματος </a:t>
            </a:r>
            <a:r>
              <a:rPr lang="el-GR" dirty="0">
                <a:solidFill>
                  <a:schemeClr val="tx1"/>
                </a:solidFill>
              </a:rPr>
              <a:t>ενεργειακής </a:t>
            </a:r>
            <a:r>
              <a:rPr lang="el-GR" dirty="0" smtClean="0">
                <a:solidFill>
                  <a:schemeClr val="tx1"/>
                </a:solidFill>
              </a:rPr>
              <a:t>διαχείρισης (δυνητικά)</a:t>
            </a:r>
            <a:endParaRPr lang="el-GR" b="1" u="sng" dirty="0">
              <a:solidFill>
                <a:schemeClr val="tx1"/>
              </a:solidFill>
            </a:endParaRPr>
          </a:p>
        </p:txBody>
      </p:sp>
      <p:sp>
        <p:nvSpPr>
          <p:cNvPr id="12" name="11 - Στρογγυλεμένο ορθογώνιο"/>
          <p:cNvSpPr/>
          <p:nvPr/>
        </p:nvSpPr>
        <p:spPr>
          <a:xfrm>
            <a:off x="323850" y="764705"/>
            <a:ext cx="8424863" cy="5040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2000" b="1" dirty="0"/>
              <a:t>4</a:t>
            </a:r>
            <a:r>
              <a:rPr lang="en-US" sz="2000" b="1" dirty="0" smtClean="0"/>
              <a:t>.c.1 - </a:t>
            </a:r>
            <a:r>
              <a:rPr lang="el-GR" sz="2000" b="1" dirty="0" smtClean="0"/>
              <a:t>ΚΡΙΤΗΡΙΑ ΑΞΙΟΛΟΓΗΣΗΣ</a:t>
            </a:r>
            <a:endParaRPr lang="el-GR" b="1" dirty="0"/>
          </a:p>
        </p:txBody>
      </p:sp>
    </p:spTree>
    <p:extLst>
      <p:ext uri="{BB962C8B-B14F-4D97-AF65-F5344CB8AC3E}">
        <p14:creationId xmlns:p14="http://schemas.microsoft.com/office/powerpoint/2010/main" val="19759941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7 - Ομάδα"/>
          <p:cNvGrpSpPr>
            <a:grpSpLocks/>
          </p:cNvGrpSpPr>
          <p:nvPr/>
        </p:nvGrpSpPr>
        <p:grpSpPr bwMode="auto">
          <a:xfrm>
            <a:off x="755650" y="6165850"/>
            <a:ext cx="7777163" cy="647700"/>
            <a:chOff x="755576" y="6093296"/>
            <a:chExt cx="7776864" cy="647492"/>
          </a:xfrm>
        </p:grpSpPr>
        <p:pic>
          <p:nvPicPr>
            <p:cNvPr id="513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6093296"/>
              <a:ext cx="720080" cy="46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Εικόνα 1" descr="espa1420_logo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6093296"/>
              <a:ext cx="936104" cy="533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5" name="11 - Ορθογώνιο"/>
            <p:cNvSpPr>
              <a:spLocks noChangeArrowheads="1"/>
            </p:cNvSpPr>
            <p:nvPr/>
          </p:nvSpPr>
          <p:spPr bwMode="auto">
            <a:xfrm>
              <a:off x="755576" y="6525344"/>
              <a:ext cx="15999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l-GR" sz="800" b="1"/>
                <a:t>Ευρωπαϊκή Ένωση</a:t>
              </a:r>
              <a:endParaRPr lang="el-GR" altLang="el-GR" sz="800"/>
            </a:p>
          </p:txBody>
        </p:sp>
      </p:grpSp>
      <p:grpSp>
        <p:nvGrpSpPr>
          <p:cNvPr id="5123" name="12 - Ομάδα"/>
          <p:cNvGrpSpPr>
            <a:grpSpLocks/>
          </p:cNvGrpSpPr>
          <p:nvPr/>
        </p:nvGrpSpPr>
        <p:grpSpPr bwMode="auto">
          <a:xfrm>
            <a:off x="6988175" y="61416"/>
            <a:ext cx="2155825" cy="669925"/>
            <a:chOff x="6732240" y="188640"/>
            <a:chExt cx="2155434" cy="669465"/>
          </a:xfrm>
        </p:grpSpPr>
        <p:pic>
          <p:nvPicPr>
            <p:cNvPr id="5130" name="13 - Εικόνα" descr="NEW_LOGO_pep.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64288" y="332656"/>
              <a:ext cx="1723386" cy="52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Text Box 7"/>
            <p:cNvSpPr txBox="1">
              <a:spLocks noChangeArrowheads="1"/>
            </p:cNvSpPr>
            <p:nvPr/>
          </p:nvSpPr>
          <p:spPr bwMode="auto">
            <a:xfrm>
              <a:off x="6732240" y="188640"/>
              <a:ext cx="20162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lgn="ctr" eaLnBrk="1" hangingPunct="1">
                <a:spcAft>
                  <a:spcPts val="1000"/>
                </a:spcAft>
              </a:pPr>
              <a:r>
                <a:rPr lang="el-GR" altLang="el-GR" sz="1200" b="1" dirty="0">
                  <a:solidFill>
                    <a:srgbClr val="808080"/>
                  </a:solidFill>
                  <a:latin typeface="Calibri" pitchFamily="34" charset="0"/>
                </a:rPr>
                <a:t>ΠΕΡΙΦΕΡΕΙΑ ΚΡΗΤΗΣ</a:t>
              </a:r>
              <a:endParaRPr lang="el-GR" altLang="el-GR" sz="1200" dirty="0"/>
            </a:p>
          </p:txBody>
        </p:sp>
      </p:grpSp>
      <p:sp>
        <p:nvSpPr>
          <p:cNvPr id="11" name="10 - Στρογγυλεμένο ορθογώνιο"/>
          <p:cNvSpPr/>
          <p:nvPr/>
        </p:nvSpPr>
        <p:spPr>
          <a:xfrm>
            <a:off x="323850" y="1340768"/>
            <a:ext cx="8424863" cy="302485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l-GR" b="1" u="sng" dirty="0">
                <a:solidFill>
                  <a:schemeClr val="tx1"/>
                </a:solidFill>
              </a:rPr>
              <a:t>Περιγραφή</a:t>
            </a:r>
            <a:r>
              <a:rPr lang="el-GR" dirty="0">
                <a:solidFill>
                  <a:schemeClr val="tx1"/>
                </a:solidFill>
              </a:rPr>
              <a:t> : </a:t>
            </a:r>
            <a:r>
              <a:rPr lang="el-GR" dirty="0" smtClean="0">
                <a:solidFill>
                  <a:schemeClr val="tx1"/>
                </a:solidFill>
              </a:rPr>
              <a:t>Προβλέπεται η βελτίωση </a:t>
            </a:r>
            <a:r>
              <a:rPr lang="el-GR" dirty="0">
                <a:solidFill>
                  <a:schemeClr val="tx1"/>
                </a:solidFill>
              </a:rPr>
              <a:t>της ενεργειακής απόδοσης </a:t>
            </a:r>
            <a:r>
              <a:rPr lang="el-GR" dirty="0" smtClean="0">
                <a:solidFill>
                  <a:schemeClr val="tx1"/>
                </a:solidFill>
              </a:rPr>
              <a:t>κατοικιών </a:t>
            </a:r>
            <a:r>
              <a:rPr lang="el-GR" dirty="0">
                <a:solidFill>
                  <a:schemeClr val="tx1"/>
                </a:solidFill>
              </a:rPr>
              <a:t>που έχουν αποδεδειγμένα μικρή ενεργειακή απόδοση και οι οποίες ανήκουν σε ιδιοκτήτες με χαμηλά </a:t>
            </a:r>
            <a:r>
              <a:rPr lang="el-GR" dirty="0" smtClean="0">
                <a:solidFill>
                  <a:schemeClr val="tx1"/>
                </a:solidFill>
              </a:rPr>
              <a:t>εισοδήματα</a:t>
            </a:r>
            <a:r>
              <a:rPr lang="el-GR" dirty="0">
                <a:solidFill>
                  <a:schemeClr val="tx1"/>
                </a:solidFill>
              </a:rPr>
              <a:t>.</a:t>
            </a:r>
            <a:endParaRPr lang="en-US" dirty="0" smtClean="0">
              <a:solidFill>
                <a:schemeClr val="tx1"/>
              </a:solidFill>
            </a:endParaRPr>
          </a:p>
          <a:p>
            <a:pPr algn="just">
              <a:defRPr/>
            </a:pPr>
            <a:r>
              <a:rPr lang="el-GR" dirty="0" smtClean="0">
                <a:solidFill>
                  <a:schemeClr val="tx1"/>
                </a:solidFill>
              </a:rPr>
              <a:t>Θα καταβάλλεται ενίσχυση </a:t>
            </a:r>
            <a:r>
              <a:rPr lang="el-GR" dirty="0">
                <a:solidFill>
                  <a:schemeClr val="tx1"/>
                </a:solidFill>
              </a:rPr>
              <a:t>η οποία θα αφορά, είτε σε απευθείας επιχορήγηση του ωφελούμενου, είτε σε επιχορήγηση σε συνδυασμό με άτοκο ή χαμηλότοκο δάνειο</a:t>
            </a:r>
            <a:r>
              <a:rPr lang="en-US" dirty="0" smtClean="0">
                <a:solidFill>
                  <a:schemeClr val="tx1"/>
                </a:solidFill>
              </a:rPr>
              <a:t>.</a:t>
            </a:r>
            <a:endParaRPr lang="el-GR" dirty="0" smtClean="0">
              <a:solidFill>
                <a:schemeClr val="tx1"/>
              </a:solidFill>
            </a:endParaRPr>
          </a:p>
          <a:p>
            <a:pPr algn="just">
              <a:defRPr/>
            </a:pPr>
            <a:r>
              <a:rPr lang="el-GR" dirty="0">
                <a:solidFill>
                  <a:schemeClr val="tx1"/>
                </a:solidFill>
              </a:rPr>
              <a:t>Η δράση θα εφαρμοσθεί μέσω </a:t>
            </a:r>
            <a:r>
              <a:rPr lang="el-GR" dirty="0" smtClean="0">
                <a:solidFill>
                  <a:schemeClr val="tx1"/>
                </a:solidFill>
              </a:rPr>
              <a:t>Ενδιάμεσου Φορέα.</a:t>
            </a:r>
          </a:p>
          <a:p>
            <a:pPr algn="just">
              <a:defRPr/>
            </a:pPr>
            <a:r>
              <a:rPr lang="el-GR" dirty="0" smtClean="0">
                <a:solidFill>
                  <a:schemeClr val="tx1"/>
                </a:solidFill>
              </a:rPr>
              <a:t>Οι </a:t>
            </a:r>
            <a:r>
              <a:rPr lang="el-GR" dirty="0">
                <a:solidFill>
                  <a:schemeClr val="tx1"/>
                </a:solidFill>
              </a:rPr>
              <a:t>διαδικασίες χρηματοδότησης και τα κριτήρια επιλογής θα περιλαμβάνονται στον Οδηγό Εφαρμογής της δράσης, ο οποίος θα  εκδοθεί από τον </a:t>
            </a:r>
            <a:r>
              <a:rPr lang="el-GR" dirty="0" smtClean="0">
                <a:solidFill>
                  <a:schemeClr val="tx1"/>
                </a:solidFill>
              </a:rPr>
              <a:t>ΕΦΔ.</a:t>
            </a:r>
            <a:endParaRPr lang="en-US" dirty="0" smtClean="0">
              <a:solidFill>
                <a:schemeClr val="tx1"/>
              </a:solidFill>
            </a:endParaRPr>
          </a:p>
          <a:p>
            <a:pPr>
              <a:spcBef>
                <a:spcPts val="600"/>
              </a:spcBef>
              <a:defRPr/>
            </a:pPr>
            <a:r>
              <a:rPr lang="el-GR" b="1" u="sng" dirty="0" smtClean="0">
                <a:solidFill>
                  <a:schemeClr val="tx1"/>
                </a:solidFill>
              </a:rPr>
              <a:t>Ενεργοποίηση</a:t>
            </a:r>
            <a:r>
              <a:rPr lang="el-GR" dirty="0" smtClean="0">
                <a:solidFill>
                  <a:schemeClr val="tx1"/>
                </a:solidFill>
              </a:rPr>
              <a:t> </a:t>
            </a:r>
            <a:r>
              <a:rPr lang="el-GR" dirty="0">
                <a:solidFill>
                  <a:schemeClr val="tx1"/>
                </a:solidFill>
              </a:rPr>
              <a:t>: </a:t>
            </a:r>
            <a:r>
              <a:rPr lang="el-GR" dirty="0" smtClean="0">
                <a:solidFill>
                  <a:schemeClr val="tx1"/>
                </a:solidFill>
              </a:rPr>
              <a:t>Β’ </a:t>
            </a:r>
            <a:r>
              <a:rPr lang="el-GR" dirty="0">
                <a:solidFill>
                  <a:schemeClr val="tx1"/>
                </a:solidFill>
              </a:rPr>
              <a:t>Τρίμηνο </a:t>
            </a:r>
            <a:r>
              <a:rPr lang="el-GR" dirty="0" smtClean="0">
                <a:solidFill>
                  <a:schemeClr val="tx1"/>
                </a:solidFill>
              </a:rPr>
              <a:t>201</a:t>
            </a:r>
            <a:r>
              <a:rPr lang="en-US" dirty="0" smtClean="0">
                <a:solidFill>
                  <a:schemeClr val="tx1"/>
                </a:solidFill>
              </a:rPr>
              <a:t>7</a:t>
            </a:r>
            <a:endParaRPr lang="el-GR" dirty="0">
              <a:solidFill>
                <a:schemeClr val="tx1"/>
              </a:solidFill>
            </a:endParaRPr>
          </a:p>
        </p:txBody>
      </p:sp>
      <p:sp>
        <p:nvSpPr>
          <p:cNvPr id="12" name="11 - Στρογγυλεμένο ορθογώνιο"/>
          <p:cNvSpPr/>
          <p:nvPr/>
        </p:nvSpPr>
        <p:spPr>
          <a:xfrm>
            <a:off x="323850" y="764705"/>
            <a:ext cx="8424863" cy="5040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2000" b="1" dirty="0"/>
              <a:t>4.c.2: Εξοικονόμηση ενέργειας στις </a:t>
            </a:r>
            <a:r>
              <a:rPr lang="el-GR" sz="2000" b="1" dirty="0" smtClean="0"/>
              <a:t>κατοικίες</a:t>
            </a:r>
            <a:r>
              <a:rPr lang="en-US" sz="2000" b="1" dirty="0" smtClean="0"/>
              <a:t> </a:t>
            </a:r>
            <a:r>
              <a:rPr lang="en-US" sz="2000" b="1" dirty="0"/>
              <a:t>- </a:t>
            </a:r>
            <a:r>
              <a:rPr lang="el-GR" sz="2000" b="1" dirty="0"/>
              <a:t>ΣΥΓΚΡΙΤΙΚΗ</a:t>
            </a:r>
          </a:p>
        </p:txBody>
      </p:sp>
      <p:sp>
        <p:nvSpPr>
          <p:cNvPr id="13" name="12 - Στρογγυλεμένο ορθογώνιο"/>
          <p:cNvSpPr/>
          <p:nvPr/>
        </p:nvSpPr>
        <p:spPr>
          <a:xfrm>
            <a:off x="323850" y="4437063"/>
            <a:ext cx="8424863" cy="79216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l-GR" b="1" u="sng" dirty="0">
                <a:solidFill>
                  <a:schemeClr val="tx1"/>
                </a:solidFill>
              </a:rPr>
              <a:t>Δικαιούχοι</a:t>
            </a:r>
            <a:r>
              <a:rPr lang="el-GR" b="1" dirty="0">
                <a:solidFill>
                  <a:schemeClr val="tx1"/>
                </a:solidFill>
              </a:rPr>
              <a:t> : </a:t>
            </a:r>
            <a:r>
              <a:rPr lang="el-GR" dirty="0">
                <a:solidFill>
                  <a:schemeClr val="tx1"/>
                </a:solidFill>
              </a:rPr>
              <a:t>Ενδιάμεσος Φορέας Διαχείρισης</a:t>
            </a:r>
          </a:p>
        </p:txBody>
      </p:sp>
      <p:sp>
        <p:nvSpPr>
          <p:cNvPr id="14" name="13 - Στρογγυλεμένο ορθογώνιο"/>
          <p:cNvSpPr/>
          <p:nvPr/>
        </p:nvSpPr>
        <p:spPr>
          <a:xfrm>
            <a:off x="323850" y="5300663"/>
            <a:ext cx="8424863" cy="7921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l-GR" b="1" u="sng" dirty="0"/>
              <a:t>Προϋπολογισμός</a:t>
            </a:r>
            <a:r>
              <a:rPr lang="el-GR" b="1" dirty="0"/>
              <a:t> : </a:t>
            </a:r>
            <a:r>
              <a:rPr lang="el-GR" b="1" dirty="0" smtClean="0"/>
              <a:t>6.000.000,00 </a:t>
            </a:r>
            <a:r>
              <a:rPr lang="el-GR" b="1" dirty="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7 - Ομάδα"/>
          <p:cNvGrpSpPr>
            <a:grpSpLocks/>
          </p:cNvGrpSpPr>
          <p:nvPr/>
        </p:nvGrpSpPr>
        <p:grpSpPr bwMode="auto">
          <a:xfrm>
            <a:off x="755650" y="6165850"/>
            <a:ext cx="7777163" cy="647700"/>
            <a:chOff x="755576" y="6093296"/>
            <a:chExt cx="7776864" cy="647492"/>
          </a:xfrm>
        </p:grpSpPr>
        <p:pic>
          <p:nvPicPr>
            <p:cNvPr id="513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6093296"/>
              <a:ext cx="720080" cy="46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Εικόνα 1" descr="espa1420_logo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6093296"/>
              <a:ext cx="936104" cy="533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5" name="11 - Ορθογώνιο"/>
            <p:cNvSpPr>
              <a:spLocks noChangeArrowheads="1"/>
            </p:cNvSpPr>
            <p:nvPr/>
          </p:nvSpPr>
          <p:spPr bwMode="auto">
            <a:xfrm>
              <a:off x="755576" y="6525344"/>
              <a:ext cx="15999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l-GR" sz="800" b="1"/>
                <a:t>Ευρωπαϊκή Ένωση</a:t>
              </a:r>
              <a:endParaRPr lang="el-GR" altLang="el-GR" sz="800"/>
            </a:p>
          </p:txBody>
        </p:sp>
      </p:grpSp>
      <p:grpSp>
        <p:nvGrpSpPr>
          <p:cNvPr id="5123" name="12 - Ομάδα"/>
          <p:cNvGrpSpPr>
            <a:grpSpLocks/>
          </p:cNvGrpSpPr>
          <p:nvPr/>
        </p:nvGrpSpPr>
        <p:grpSpPr bwMode="auto">
          <a:xfrm>
            <a:off x="6988175" y="61416"/>
            <a:ext cx="2155825" cy="669925"/>
            <a:chOff x="6732240" y="188640"/>
            <a:chExt cx="2155434" cy="669465"/>
          </a:xfrm>
        </p:grpSpPr>
        <p:pic>
          <p:nvPicPr>
            <p:cNvPr id="5130" name="13 - Εικόνα" descr="NEW_LOGO_pep.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64288" y="332656"/>
              <a:ext cx="1723386" cy="52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Text Box 7"/>
            <p:cNvSpPr txBox="1">
              <a:spLocks noChangeArrowheads="1"/>
            </p:cNvSpPr>
            <p:nvPr/>
          </p:nvSpPr>
          <p:spPr bwMode="auto">
            <a:xfrm>
              <a:off x="6732240" y="188640"/>
              <a:ext cx="20162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lgn="ctr" eaLnBrk="1" hangingPunct="1">
                <a:spcAft>
                  <a:spcPts val="1000"/>
                </a:spcAft>
              </a:pPr>
              <a:r>
                <a:rPr lang="el-GR" altLang="el-GR" sz="1200" b="1" dirty="0">
                  <a:solidFill>
                    <a:srgbClr val="808080"/>
                  </a:solidFill>
                  <a:latin typeface="Calibri" pitchFamily="34" charset="0"/>
                </a:rPr>
                <a:t>ΠΕΡΙΦΕΡΕΙΑ ΚΡΗΤΗΣ</a:t>
              </a:r>
              <a:endParaRPr lang="el-GR" altLang="el-GR" sz="1200" dirty="0"/>
            </a:p>
          </p:txBody>
        </p:sp>
      </p:grpSp>
      <p:sp>
        <p:nvSpPr>
          <p:cNvPr id="11" name="10 - Στρογγυλεμένο ορθογώνιο"/>
          <p:cNvSpPr/>
          <p:nvPr/>
        </p:nvSpPr>
        <p:spPr>
          <a:xfrm>
            <a:off x="323850" y="1340768"/>
            <a:ext cx="8424863" cy="302485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l-GR" b="1" u="sng" dirty="0">
                <a:solidFill>
                  <a:schemeClr val="tx1"/>
                </a:solidFill>
              </a:rPr>
              <a:t>Περιγραφή</a:t>
            </a:r>
            <a:r>
              <a:rPr lang="el-GR" dirty="0">
                <a:solidFill>
                  <a:schemeClr val="tx1"/>
                </a:solidFill>
              </a:rPr>
              <a:t> : </a:t>
            </a:r>
            <a:r>
              <a:rPr lang="el-GR" dirty="0" smtClean="0">
                <a:solidFill>
                  <a:schemeClr val="tx1"/>
                </a:solidFill>
              </a:rPr>
              <a:t>Προβλέπονται παρεμβάσεις </a:t>
            </a:r>
            <a:r>
              <a:rPr lang="el-GR" dirty="0">
                <a:solidFill>
                  <a:schemeClr val="tx1"/>
                </a:solidFill>
              </a:rPr>
              <a:t>που αντιμετωπίζουν τους κινδύνους της κλιματικής αλλαγής (φυσικές και τεχνολογικές </a:t>
            </a:r>
            <a:r>
              <a:rPr lang="el-GR" dirty="0" smtClean="0">
                <a:solidFill>
                  <a:schemeClr val="tx1"/>
                </a:solidFill>
              </a:rPr>
              <a:t>καταστροφές)</a:t>
            </a:r>
          </a:p>
          <a:p>
            <a:pPr algn="just">
              <a:defRPr/>
            </a:pPr>
            <a:r>
              <a:rPr lang="el-GR" dirty="0" smtClean="0">
                <a:solidFill>
                  <a:schemeClr val="tx1"/>
                </a:solidFill>
              </a:rPr>
              <a:t>Όπως : αντιπλημμυρικά έργα, </a:t>
            </a:r>
            <a:r>
              <a:rPr lang="el-GR" dirty="0">
                <a:solidFill>
                  <a:schemeClr val="tx1"/>
                </a:solidFill>
              </a:rPr>
              <a:t>έργα προστασίας από τη διάβρωση των ακτών, έργα προστασίας δασικών περιοχών από </a:t>
            </a:r>
            <a:r>
              <a:rPr lang="el-GR" dirty="0" smtClean="0">
                <a:solidFill>
                  <a:schemeClr val="tx1"/>
                </a:solidFill>
              </a:rPr>
              <a:t>πυρκαγιές, κλπ.</a:t>
            </a:r>
          </a:p>
          <a:p>
            <a:pPr algn="just">
              <a:defRPr/>
            </a:pPr>
            <a:endParaRPr lang="en-US" sz="1000" dirty="0" smtClean="0">
              <a:solidFill>
                <a:schemeClr val="tx1"/>
              </a:solidFill>
            </a:endParaRPr>
          </a:p>
          <a:p>
            <a:pPr algn="just">
              <a:defRPr/>
            </a:pPr>
            <a:r>
              <a:rPr lang="el-GR" b="1" dirty="0" smtClean="0">
                <a:solidFill>
                  <a:schemeClr val="tx1"/>
                </a:solidFill>
              </a:rPr>
              <a:t>Προτεραιότητα</a:t>
            </a:r>
            <a:r>
              <a:rPr lang="el-GR" dirty="0" smtClean="0">
                <a:solidFill>
                  <a:schemeClr val="tx1"/>
                </a:solidFill>
              </a:rPr>
              <a:t> δίνεται στα </a:t>
            </a:r>
            <a:r>
              <a:rPr lang="el-GR" dirty="0">
                <a:solidFill>
                  <a:schemeClr val="tx1"/>
                </a:solidFill>
              </a:rPr>
              <a:t>έργα που αντιμετωπίζουν </a:t>
            </a:r>
            <a:r>
              <a:rPr lang="el-GR" dirty="0" err="1">
                <a:solidFill>
                  <a:schemeClr val="tx1"/>
                </a:solidFill>
              </a:rPr>
              <a:t>πλημμυρικά</a:t>
            </a:r>
            <a:r>
              <a:rPr lang="el-GR" dirty="0">
                <a:solidFill>
                  <a:schemeClr val="tx1"/>
                </a:solidFill>
              </a:rPr>
              <a:t> φαινόμενα στις </a:t>
            </a:r>
            <a:r>
              <a:rPr lang="el-GR" b="1" dirty="0" smtClean="0">
                <a:solidFill>
                  <a:schemeClr val="tx1"/>
                </a:solidFill>
              </a:rPr>
              <a:t>Ζώνες Δυνητικά </a:t>
            </a:r>
            <a:r>
              <a:rPr lang="el-GR" b="1" dirty="0">
                <a:solidFill>
                  <a:schemeClr val="tx1"/>
                </a:solidFill>
              </a:rPr>
              <a:t>Υψηλού Κινδύνου Πλημμύρας </a:t>
            </a:r>
            <a:r>
              <a:rPr lang="el-GR" dirty="0">
                <a:solidFill>
                  <a:schemeClr val="tx1"/>
                </a:solidFill>
              </a:rPr>
              <a:t>στο Υδατικό Διαμέρισμα της Κρήτης, όπως αυτές έχουν προκύψει  από την προκαταρκτική αξιολόγηση του ΥΠΕΝ σε εφαρμογή της οδηγίας 2007/60/ΕΚ</a:t>
            </a:r>
            <a:r>
              <a:rPr lang="el-GR" dirty="0" smtClean="0">
                <a:solidFill>
                  <a:schemeClr val="tx1"/>
                </a:solidFill>
              </a:rPr>
              <a:t>.</a:t>
            </a:r>
          </a:p>
          <a:p>
            <a:pPr>
              <a:spcBef>
                <a:spcPts val="600"/>
              </a:spcBef>
              <a:defRPr/>
            </a:pPr>
            <a:r>
              <a:rPr lang="el-GR" b="1" u="sng" dirty="0" smtClean="0">
                <a:solidFill>
                  <a:schemeClr val="tx1"/>
                </a:solidFill>
              </a:rPr>
              <a:t>Ενεργοποίηση</a:t>
            </a:r>
            <a:r>
              <a:rPr lang="el-GR" dirty="0" smtClean="0">
                <a:solidFill>
                  <a:schemeClr val="tx1"/>
                </a:solidFill>
              </a:rPr>
              <a:t> : Δ’ Τρίμηνο 2016</a:t>
            </a:r>
            <a:endParaRPr lang="el-GR" dirty="0">
              <a:solidFill>
                <a:schemeClr val="tx1"/>
              </a:solidFill>
            </a:endParaRPr>
          </a:p>
        </p:txBody>
      </p:sp>
      <p:sp>
        <p:nvSpPr>
          <p:cNvPr id="12" name="11 - Στρογγυλεμένο ορθογώνιο"/>
          <p:cNvSpPr/>
          <p:nvPr/>
        </p:nvSpPr>
        <p:spPr>
          <a:xfrm>
            <a:off x="323850" y="764705"/>
            <a:ext cx="8424863" cy="504055"/>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2000" b="1" dirty="0"/>
              <a:t>5.b.2: Υποδομές αντιμετώπισης κινδύνων κλιματικής </a:t>
            </a:r>
            <a:r>
              <a:rPr lang="el-GR" sz="2000" b="1" dirty="0" smtClean="0"/>
              <a:t>αλλαγής</a:t>
            </a:r>
            <a:r>
              <a:rPr lang="en-US" sz="2000" b="1" dirty="0"/>
              <a:t> - </a:t>
            </a:r>
            <a:r>
              <a:rPr lang="el-GR" sz="2000" b="1" dirty="0"/>
              <a:t>ΣΥΓΚΡΙΤΙΚΗ</a:t>
            </a:r>
          </a:p>
        </p:txBody>
      </p:sp>
      <p:sp>
        <p:nvSpPr>
          <p:cNvPr id="13" name="12 - Στρογγυλεμένο ορθογώνιο"/>
          <p:cNvSpPr/>
          <p:nvPr/>
        </p:nvSpPr>
        <p:spPr>
          <a:xfrm>
            <a:off x="323850" y="4437063"/>
            <a:ext cx="8424863" cy="79216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l-GR" b="1" u="sng" dirty="0">
                <a:solidFill>
                  <a:schemeClr val="tx1"/>
                </a:solidFill>
              </a:rPr>
              <a:t>Δικαιούχοι</a:t>
            </a:r>
            <a:r>
              <a:rPr lang="el-GR" b="1" dirty="0">
                <a:solidFill>
                  <a:schemeClr val="tx1"/>
                </a:solidFill>
              </a:rPr>
              <a:t> : </a:t>
            </a:r>
            <a:r>
              <a:rPr lang="el-GR" dirty="0">
                <a:solidFill>
                  <a:schemeClr val="tx1"/>
                </a:solidFill>
              </a:rPr>
              <a:t>Περιφέρεια Κρήτης, Αποκεντρωμένη Διοίκηση Κρήτης, ΟΤΑ Α’ βαθμού, ΔΕΥΑ, Λοιποί φορείς καθ’ αρμοδιότητα</a:t>
            </a:r>
          </a:p>
        </p:txBody>
      </p:sp>
      <p:sp>
        <p:nvSpPr>
          <p:cNvPr id="14" name="13 - Στρογγυλεμένο ορθογώνιο"/>
          <p:cNvSpPr/>
          <p:nvPr/>
        </p:nvSpPr>
        <p:spPr>
          <a:xfrm>
            <a:off x="323850" y="5300663"/>
            <a:ext cx="8424863" cy="792162"/>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l-GR" b="1" u="sng" dirty="0"/>
              <a:t>Προϋπολογισμός</a:t>
            </a:r>
            <a:r>
              <a:rPr lang="el-GR" b="1" dirty="0"/>
              <a:t> : </a:t>
            </a:r>
            <a:r>
              <a:rPr lang="el-GR" b="1" dirty="0" smtClean="0"/>
              <a:t>5.434.788,75 </a:t>
            </a:r>
            <a:r>
              <a:rPr lang="el-GR" b="1" dirty="0"/>
              <a:t>€</a:t>
            </a:r>
          </a:p>
        </p:txBody>
      </p:sp>
    </p:spTree>
    <p:extLst>
      <p:ext uri="{BB962C8B-B14F-4D97-AF65-F5344CB8AC3E}">
        <p14:creationId xmlns:p14="http://schemas.microsoft.com/office/powerpoint/2010/main" val="3183839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7 - Ομάδα"/>
          <p:cNvGrpSpPr>
            <a:grpSpLocks/>
          </p:cNvGrpSpPr>
          <p:nvPr/>
        </p:nvGrpSpPr>
        <p:grpSpPr bwMode="auto">
          <a:xfrm>
            <a:off x="755650" y="6165850"/>
            <a:ext cx="7777163" cy="647700"/>
            <a:chOff x="755576" y="6093296"/>
            <a:chExt cx="7776864" cy="647492"/>
          </a:xfrm>
        </p:grpSpPr>
        <p:pic>
          <p:nvPicPr>
            <p:cNvPr id="513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6093296"/>
              <a:ext cx="720080" cy="46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Εικόνα 1" descr="espa1420_logo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6093296"/>
              <a:ext cx="936104" cy="533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5" name="11 - Ορθογώνιο"/>
            <p:cNvSpPr>
              <a:spLocks noChangeArrowheads="1"/>
            </p:cNvSpPr>
            <p:nvPr/>
          </p:nvSpPr>
          <p:spPr bwMode="auto">
            <a:xfrm>
              <a:off x="755576" y="6525344"/>
              <a:ext cx="15999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l-GR" sz="800" b="1"/>
                <a:t>Ευρωπαϊκή Ένωση</a:t>
              </a:r>
              <a:endParaRPr lang="el-GR" altLang="el-GR" sz="800"/>
            </a:p>
          </p:txBody>
        </p:sp>
      </p:grpSp>
      <p:grpSp>
        <p:nvGrpSpPr>
          <p:cNvPr id="5123" name="12 - Ομάδα"/>
          <p:cNvGrpSpPr>
            <a:grpSpLocks/>
          </p:cNvGrpSpPr>
          <p:nvPr/>
        </p:nvGrpSpPr>
        <p:grpSpPr bwMode="auto">
          <a:xfrm>
            <a:off x="6985166" y="65539"/>
            <a:ext cx="2155825" cy="669925"/>
            <a:chOff x="6732240" y="188640"/>
            <a:chExt cx="2155434" cy="669465"/>
          </a:xfrm>
        </p:grpSpPr>
        <p:pic>
          <p:nvPicPr>
            <p:cNvPr id="5130" name="13 - Εικόνα" descr="NEW_LOGO_pep.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64288" y="332656"/>
              <a:ext cx="1723386" cy="52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Text Box 7"/>
            <p:cNvSpPr txBox="1">
              <a:spLocks noChangeArrowheads="1"/>
            </p:cNvSpPr>
            <p:nvPr/>
          </p:nvSpPr>
          <p:spPr bwMode="auto">
            <a:xfrm>
              <a:off x="6732240" y="188640"/>
              <a:ext cx="20162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lgn="ctr" eaLnBrk="1" hangingPunct="1">
                <a:spcAft>
                  <a:spcPts val="1000"/>
                </a:spcAft>
              </a:pPr>
              <a:r>
                <a:rPr lang="el-GR" altLang="el-GR" sz="1200" b="1" dirty="0">
                  <a:solidFill>
                    <a:srgbClr val="808080"/>
                  </a:solidFill>
                  <a:latin typeface="Calibri" pitchFamily="34" charset="0"/>
                </a:rPr>
                <a:t>ΠΕΡΙΦΕΡΕΙΑ ΚΡΗΤΗΣ</a:t>
              </a:r>
              <a:endParaRPr lang="el-GR" altLang="el-GR" sz="1200" dirty="0"/>
            </a:p>
          </p:txBody>
        </p:sp>
      </p:grpSp>
      <p:sp>
        <p:nvSpPr>
          <p:cNvPr id="11" name="10 - Στρογγυλεμένο ορθογώνιο"/>
          <p:cNvSpPr/>
          <p:nvPr/>
        </p:nvSpPr>
        <p:spPr>
          <a:xfrm>
            <a:off x="323850" y="1340768"/>
            <a:ext cx="8424863" cy="4752528"/>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300"/>
              </a:spcBef>
              <a:spcAft>
                <a:spcPts val="300"/>
              </a:spcAft>
              <a:defRPr/>
            </a:pPr>
            <a:r>
              <a:rPr lang="el-GR" b="1" dirty="0">
                <a:solidFill>
                  <a:schemeClr val="tx1"/>
                </a:solidFill>
              </a:rPr>
              <a:t>Ζώνες Δυνητικά Υψηλού Κινδύνου Πλημμύρας</a:t>
            </a:r>
            <a:endParaRPr lang="el-GR" b="1" dirty="0" smtClean="0">
              <a:solidFill>
                <a:srgbClr val="FF0000"/>
              </a:solidFill>
            </a:endParaRPr>
          </a:p>
          <a:p>
            <a:pPr algn="ctr">
              <a:spcBef>
                <a:spcPts val="300"/>
              </a:spcBef>
              <a:spcAft>
                <a:spcPts val="300"/>
              </a:spcAft>
              <a:defRPr/>
            </a:pPr>
            <a:r>
              <a:rPr lang="el-GR" b="1" dirty="0" smtClean="0">
                <a:solidFill>
                  <a:srgbClr val="003CB4"/>
                </a:solidFill>
              </a:rPr>
              <a:t>( </a:t>
            </a:r>
            <a:r>
              <a:rPr lang="en-US" b="1" dirty="0">
                <a:solidFill>
                  <a:srgbClr val="003CB4"/>
                </a:solidFill>
                <a:hlinkClick r:id="rId5"/>
              </a:rPr>
              <a:t>http://www.ypeka.gr/Default.aspx?tabid=252&amp;language=el-GR</a:t>
            </a:r>
            <a:r>
              <a:rPr lang="el-GR" b="1" dirty="0">
                <a:solidFill>
                  <a:srgbClr val="003CB4"/>
                </a:solidFill>
              </a:rPr>
              <a:t> </a:t>
            </a:r>
            <a:r>
              <a:rPr lang="el-GR" b="1" dirty="0" smtClean="0">
                <a:solidFill>
                  <a:srgbClr val="003CB4"/>
                </a:solidFill>
              </a:rPr>
              <a:t>)</a:t>
            </a:r>
          </a:p>
          <a:p>
            <a:pPr>
              <a:spcBef>
                <a:spcPts val="300"/>
              </a:spcBef>
              <a:spcAft>
                <a:spcPts val="300"/>
              </a:spcAft>
              <a:defRPr/>
            </a:pPr>
            <a:endParaRPr lang="el-GR" sz="1000" b="1" dirty="0">
              <a:solidFill>
                <a:srgbClr val="FF0000"/>
              </a:solidFill>
            </a:endParaRPr>
          </a:p>
          <a:p>
            <a:pPr>
              <a:spcBef>
                <a:spcPts val="300"/>
              </a:spcBef>
              <a:spcAft>
                <a:spcPts val="300"/>
              </a:spcAft>
              <a:defRPr/>
            </a:pPr>
            <a:r>
              <a:rPr lang="el-GR" b="1" u="sng" dirty="0" smtClean="0">
                <a:solidFill>
                  <a:schemeClr val="tx1"/>
                </a:solidFill>
              </a:rPr>
              <a:t>Αναγκαιότητα </a:t>
            </a:r>
            <a:r>
              <a:rPr lang="el-GR" b="1" u="sng" dirty="0">
                <a:solidFill>
                  <a:schemeClr val="tx1"/>
                </a:solidFill>
              </a:rPr>
              <a:t>υλοποίησης της Πράξης</a:t>
            </a:r>
            <a:r>
              <a:rPr lang="el-GR" b="1" u="sng" dirty="0" smtClean="0">
                <a:solidFill>
                  <a:schemeClr val="tx1"/>
                </a:solidFill>
              </a:rPr>
              <a:t>:</a:t>
            </a:r>
          </a:p>
          <a:p>
            <a:pPr marL="285750" indent="-285750">
              <a:spcBef>
                <a:spcPts val="300"/>
              </a:spcBef>
              <a:spcAft>
                <a:spcPts val="300"/>
              </a:spcAft>
              <a:buFont typeface="Arial" panose="020B0604020202020204" pitchFamily="34" charset="0"/>
              <a:buChar char="•"/>
              <a:defRPr/>
            </a:pPr>
            <a:r>
              <a:rPr lang="el-GR" dirty="0" err="1" smtClean="0">
                <a:solidFill>
                  <a:schemeClr val="tx1"/>
                </a:solidFill>
              </a:rPr>
              <a:t>Βαθμ</a:t>
            </a:r>
            <a:r>
              <a:rPr lang="el-GR" dirty="0" smtClean="0">
                <a:solidFill>
                  <a:schemeClr val="tx1"/>
                </a:solidFill>
              </a:rPr>
              <a:t>. </a:t>
            </a:r>
            <a:r>
              <a:rPr lang="el-GR" b="1" dirty="0" smtClean="0">
                <a:solidFill>
                  <a:schemeClr val="tx1"/>
                </a:solidFill>
              </a:rPr>
              <a:t>10</a:t>
            </a:r>
            <a:r>
              <a:rPr lang="el-GR" dirty="0" smtClean="0">
                <a:solidFill>
                  <a:schemeClr val="tx1"/>
                </a:solidFill>
              </a:rPr>
              <a:t> - Η </a:t>
            </a:r>
            <a:r>
              <a:rPr lang="el-GR" dirty="0">
                <a:solidFill>
                  <a:schemeClr val="tx1"/>
                </a:solidFill>
              </a:rPr>
              <a:t>πρόταση αφορά σε αντιπλημμυρικά έργα </a:t>
            </a:r>
            <a:r>
              <a:rPr lang="el-GR" b="1" dirty="0">
                <a:solidFill>
                  <a:schemeClr val="tx1"/>
                </a:solidFill>
              </a:rPr>
              <a:t>εντός των Ζωνών  </a:t>
            </a:r>
            <a:r>
              <a:rPr lang="el-GR" dirty="0">
                <a:solidFill>
                  <a:schemeClr val="tx1"/>
                </a:solidFill>
              </a:rPr>
              <a:t>Δυνητικά Υψηλού Κινδύνου </a:t>
            </a:r>
            <a:r>
              <a:rPr lang="el-GR" dirty="0" smtClean="0">
                <a:solidFill>
                  <a:schemeClr val="tx1"/>
                </a:solidFill>
              </a:rPr>
              <a:t>Πλημμύρας</a:t>
            </a:r>
          </a:p>
          <a:p>
            <a:pPr marL="285750" indent="-285750">
              <a:spcBef>
                <a:spcPts val="300"/>
              </a:spcBef>
              <a:spcAft>
                <a:spcPts val="300"/>
              </a:spcAft>
              <a:buFont typeface="Arial" panose="020B0604020202020204" pitchFamily="34" charset="0"/>
              <a:buChar char="•"/>
              <a:defRPr/>
            </a:pPr>
            <a:r>
              <a:rPr lang="el-GR" dirty="0" err="1" smtClean="0">
                <a:solidFill>
                  <a:schemeClr val="tx1"/>
                </a:solidFill>
              </a:rPr>
              <a:t>Βαθμ</a:t>
            </a:r>
            <a:r>
              <a:rPr lang="el-GR" dirty="0" smtClean="0">
                <a:solidFill>
                  <a:schemeClr val="tx1"/>
                </a:solidFill>
              </a:rPr>
              <a:t>. </a:t>
            </a:r>
            <a:r>
              <a:rPr lang="el-GR" b="1" dirty="0" smtClean="0">
                <a:solidFill>
                  <a:schemeClr val="tx1"/>
                </a:solidFill>
              </a:rPr>
              <a:t>8</a:t>
            </a:r>
            <a:r>
              <a:rPr lang="el-GR" dirty="0" smtClean="0">
                <a:solidFill>
                  <a:schemeClr val="tx1"/>
                </a:solidFill>
              </a:rPr>
              <a:t> </a:t>
            </a:r>
            <a:r>
              <a:rPr lang="el-GR" dirty="0">
                <a:solidFill>
                  <a:schemeClr val="tx1"/>
                </a:solidFill>
              </a:rPr>
              <a:t>- Η πρόταση αφορά σε έργα προστασίας </a:t>
            </a:r>
            <a:r>
              <a:rPr lang="el-GR" dirty="0" smtClean="0">
                <a:solidFill>
                  <a:schemeClr val="tx1"/>
                </a:solidFill>
              </a:rPr>
              <a:t>των ακτών από </a:t>
            </a:r>
            <a:r>
              <a:rPr lang="el-GR" dirty="0">
                <a:solidFill>
                  <a:schemeClr val="tx1"/>
                </a:solidFill>
              </a:rPr>
              <a:t>τη </a:t>
            </a:r>
            <a:r>
              <a:rPr lang="el-GR" dirty="0" smtClean="0">
                <a:solidFill>
                  <a:schemeClr val="tx1"/>
                </a:solidFill>
              </a:rPr>
              <a:t>διάβρωση</a:t>
            </a:r>
          </a:p>
          <a:p>
            <a:pPr marL="285750" indent="-285750">
              <a:spcBef>
                <a:spcPts val="300"/>
              </a:spcBef>
              <a:spcAft>
                <a:spcPts val="300"/>
              </a:spcAft>
              <a:buFont typeface="Arial" panose="020B0604020202020204" pitchFamily="34" charset="0"/>
              <a:buChar char="•"/>
              <a:defRPr/>
            </a:pPr>
            <a:r>
              <a:rPr lang="el-GR" dirty="0" err="1" smtClean="0">
                <a:solidFill>
                  <a:schemeClr val="tx1"/>
                </a:solidFill>
              </a:rPr>
              <a:t>Βαθμ</a:t>
            </a:r>
            <a:r>
              <a:rPr lang="el-GR" dirty="0" smtClean="0">
                <a:solidFill>
                  <a:schemeClr val="tx1"/>
                </a:solidFill>
              </a:rPr>
              <a:t>. </a:t>
            </a:r>
            <a:r>
              <a:rPr lang="el-GR" b="1" dirty="0" smtClean="0">
                <a:solidFill>
                  <a:schemeClr val="tx1"/>
                </a:solidFill>
              </a:rPr>
              <a:t>6</a:t>
            </a:r>
            <a:r>
              <a:rPr lang="el-GR" dirty="0" smtClean="0">
                <a:solidFill>
                  <a:schemeClr val="tx1"/>
                </a:solidFill>
              </a:rPr>
              <a:t> </a:t>
            </a:r>
            <a:r>
              <a:rPr lang="el-GR" dirty="0">
                <a:solidFill>
                  <a:schemeClr val="tx1"/>
                </a:solidFill>
              </a:rPr>
              <a:t>- Η πρόταση αφορά σε αντιπλημμυρικά έργα </a:t>
            </a:r>
            <a:r>
              <a:rPr lang="el-GR" b="1" dirty="0">
                <a:solidFill>
                  <a:schemeClr val="tx1"/>
                </a:solidFill>
              </a:rPr>
              <a:t>εκτός</a:t>
            </a:r>
            <a:r>
              <a:rPr lang="el-GR" dirty="0">
                <a:solidFill>
                  <a:schemeClr val="tx1"/>
                </a:solidFill>
              </a:rPr>
              <a:t> </a:t>
            </a:r>
            <a:r>
              <a:rPr lang="el-GR" b="1" dirty="0">
                <a:solidFill>
                  <a:schemeClr val="tx1"/>
                </a:solidFill>
              </a:rPr>
              <a:t>των Ζωνών  </a:t>
            </a:r>
            <a:r>
              <a:rPr lang="el-GR" dirty="0">
                <a:solidFill>
                  <a:schemeClr val="tx1"/>
                </a:solidFill>
              </a:rPr>
              <a:t>Δυνητικά Υψηλού Κινδύνου Πλημμύρας </a:t>
            </a:r>
            <a:r>
              <a:rPr lang="el-GR" dirty="0" smtClean="0">
                <a:solidFill>
                  <a:schemeClr val="tx1"/>
                </a:solidFill>
              </a:rPr>
              <a:t>(τεκμηρίωση κινδύνου)</a:t>
            </a:r>
          </a:p>
          <a:p>
            <a:pPr marL="285750" indent="-285750">
              <a:spcBef>
                <a:spcPts val="300"/>
              </a:spcBef>
              <a:spcAft>
                <a:spcPts val="300"/>
              </a:spcAft>
              <a:buFont typeface="Arial" panose="020B0604020202020204" pitchFamily="34" charset="0"/>
              <a:buChar char="•"/>
              <a:defRPr/>
            </a:pPr>
            <a:r>
              <a:rPr lang="el-GR" dirty="0" err="1" smtClean="0">
                <a:solidFill>
                  <a:schemeClr val="tx1"/>
                </a:solidFill>
              </a:rPr>
              <a:t>Βαθμ</a:t>
            </a:r>
            <a:r>
              <a:rPr lang="el-GR" dirty="0" smtClean="0">
                <a:solidFill>
                  <a:schemeClr val="tx1"/>
                </a:solidFill>
              </a:rPr>
              <a:t>. </a:t>
            </a:r>
            <a:r>
              <a:rPr lang="el-GR" b="1" dirty="0" smtClean="0">
                <a:solidFill>
                  <a:schemeClr val="tx1"/>
                </a:solidFill>
              </a:rPr>
              <a:t>5</a:t>
            </a:r>
            <a:r>
              <a:rPr lang="el-GR" dirty="0" smtClean="0">
                <a:solidFill>
                  <a:schemeClr val="tx1"/>
                </a:solidFill>
              </a:rPr>
              <a:t> </a:t>
            </a:r>
            <a:r>
              <a:rPr lang="el-GR" dirty="0">
                <a:solidFill>
                  <a:schemeClr val="tx1"/>
                </a:solidFill>
              </a:rPr>
              <a:t>- Η πρόταση αφορά σε λοιπά έργα πρόληψης – αντιμετώπισης </a:t>
            </a:r>
            <a:r>
              <a:rPr lang="el-GR" dirty="0" smtClean="0">
                <a:solidFill>
                  <a:schemeClr val="tx1"/>
                </a:solidFill>
              </a:rPr>
              <a:t>κινδύνων</a:t>
            </a:r>
          </a:p>
          <a:p>
            <a:pPr>
              <a:spcBef>
                <a:spcPts val="0"/>
              </a:spcBef>
              <a:spcAft>
                <a:spcPts val="0"/>
              </a:spcAft>
              <a:defRPr/>
            </a:pPr>
            <a:endParaRPr lang="el-GR" sz="800" b="1" u="sng" dirty="0" smtClean="0">
              <a:solidFill>
                <a:schemeClr val="tx1"/>
              </a:solidFill>
            </a:endParaRPr>
          </a:p>
          <a:p>
            <a:pPr>
              <a:spcBef>
                <a:spcPts val="300"/>
              </a:spcBef>
              <a:spcAft>
                <a:spcPts val="300"/>
              </a:spcAft>
              <a:defRPr/>
            </a:pPr>
            <a:r>
              <a:rPr lang="el-GR" b="1" u="sng" dirty="0" smtClean="0">
                <a:solidFill>
                  <a:schemeClr val="tx1"/>
                </a:solidFill>
              </a:rPr>
              <a:t>Ωριμότητα πράξης:</a:t>
            </a:r>
            <a:r>
              <a:rPr lang="el-GR" dirty="0" smtClean="0">
                <a:solidFill>
                  <a:schemeClr val="tx1"/>
                </a:solidFill>
              </a:rPr>
              <a:t> Μελέτες και το σύνολο των απαιτούμενων </a:t>
            </a:r>
            <a:r>
              <a:rPr lang="el-GR" dirty="0" err="1" smtClean="0">
                <a:solidFill>
                  <a:schemeClr val="tx1"/>
                </a:solidFill>
              </a:rPr>
              <a:t>Αδειοδοτήσεων</a:t>
            </a:r>
            <a:endParaRPr lang="el-GR" b="1" u="sng" dirty="0">
              <a:solidFill>
                <a:schemeClr val="tx1"/>
              </a:solidFill>
            </a:endParaRPr>
          </a:p>
        </p:txBody>
      </p:sp>
      <p:sp>
        <p:nvSpPr>
          <p:cNvPr id="12" name="11 - Στρογγυλεμένο ορθογώνιο"/>
          <p:cNvSpPr/>
          <p:nvPr/>
        </p:nvSpPr>
        <p:spPr>
          <a:xfrm>
            <a:off x="323850" y="764705"/>
            <a:ext cx="8424863" cy="504055"/>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2000" b="1" dirty="0"/>
              <a:t>5.b.2: ΚΡΙΤΗΡΙΑ </a:t>
            </a:r>
            <a:r>
              <a:rPr lang="el-GR" sz="2000" b="1" dirty="0" smtClean="0"/>
              <a:t>ΑΞΙΟΛΟΓΗΣΗΣ</a:t>
            </a:r>
            <a:endParaRPr lang="el-GR" sz="2000" b="1" dirty="0"/>
          </a:p>
        </p:txBody>
      </p:sp>
    </p:spTree>
    <p:extLst>
      <p:ext uri="{BB962C8B-B14F-4D97-AF65-F5344CB8AC3E}">
        <p14:creationId xmlns:p14="http://schemas.microsoft.com/office/powerpoint/2010/main" val="218040188"/>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3287</TotalTime>
  <Words>2560</Words>
  <Application>Microsoft Office PowerPoint</Application>
  <PresentationFormat>On-screen Show (4:3)</PresentationFormat>
  <Paragraphs>314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Θέμα του Office</vt:lpstr>
      <vt:lpstr>Ετήσια Συνάντηση  Ηράκλειο 28 Νοεμβρίου 2016</vt:lpstr>
      <vt:lpstr>Νέες Δράσεις</vt:lpstr>
      <vt:lpstr>Νέες Δράσεις</vt:lpstr>
      <vt:lpstr>Νέες Δράσεις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MOD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ΠΕΡΙΦΕΡΕΙΑΚΟ ΕΠΙΧΕΙΡΗΣΙΑΚΟ ΠΡΟΓΡΑΜΜΑ   ΚΡΗΤΗΣ 2014 -2020</dc:title>
  <dc:creator>ioanmpal</dc:creator>
  <cp:lastModifiedBy>spiti_vasilies</cp:lastModifiedBy>
  <cp:revision>205</cp:revision>
  <dcterms:created xsi:type="dcterms:W3CDTF">2014-06-27T07:10:34Z</dcterms:created>
  <dcterms:modified xsi:type="dcterms:W3CDTF">2016-11-27T05:44:56Z</dcterms:modified>
</cp:coreProperties>
</file>